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handoutMasterIdLst>
    <p:handoutMasterId r:id="rId16"/>
  </p:handoutMasterIdLst>
  <p:sldIdLst>
    <p:sldId id="256" r:id="rId2"/>
    <p:sldId id="258" r:id="rId3"/>
    <p:sldId id="271" r:id="rId4"/>
    <p:sldId id="260" r:id="rId5"/>
    <p:sldId id="262" r:id="rId6"/>
    <p:sldId id="277" r:id="rId7"/>
    <p:sldId id="264" r:id="rId8"/>
    <p:sldId id="283" r:id="rId9"/>
    <p:sldId id="284" r:id="rId10"/>
    <p:sldId id="281" r:id="rId11"/>
    <p:sldId id="278" r:id="rId12"/>
    <p:sldId id="280" r:id="rId13"/>
    <p:sldId id="285"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63"/>
  </p:normalViewPr>
  <p:slideViewPr>
    <p:cSldViewPr snapToGrid="0" snapToObjects="1">
      <p:cViewPr varScale="1">
        <p:scale>
          <a:sx n="102" d="100"/>
          <a:sy n="102" d="100"/>
        </p:scale>
        <p:origin x="200" y="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ata5.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ata6.xml.rels><?xml version="1.0" encoding="UTF-8" standalone="yes"?>
<Relationships xmlns="http://schemas.openxmlformats.org/package/2006/relationships"><Relationship Id="rId1" Type="http://schemas.openxmlformats.org/officeDocument/2006/relationships/hyperlink" Target="http://myaircoach.eu/content/what-myaircoach-project" TargetMode="External"/></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5.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6.xml.rels><?xml version="1.0" encoding="UTF-8" standalone="yes"?>
<Relationships xmlns="http://schemas.openxmlformats.org/package/2006/relationships"><Relationship Id="rId1" Type="http://schemas.openxmlformats.org/officeDocument/2006/relationships/hyperlink" Target="http://myaircoach.eu/content/what-myaircoach-project"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EFF12D-4062-48EC-B0D4-97471BBDACBD}"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9FC2AB38-25D0-4063-84B7-91945B0E0AFB}">
      <dgm:prSet custT="1"/>
      <dgm:spPr/>
      <dgm:t>
        <a:bodyPr/>
        <a:lstStyle/>
        <a:p>
          <a:r>
            <a:rPr lang="en-US" sz="1600" dirty="0"/>
            <a:t>We provide a significant methodological expertise on education, migration, health and social policy issues.</a:t>
          </a:r>
        </a:p>
      </dgm:t>
    </dgm:pt>
    <dgm:pt modelId="{151E87F7-FDF3-4D09-A5E8-4EDF1500DBE7}" type="parTrans" cxnId="{F3FD7CA5-55E9-473C-B792-8BC37BF8241A}">
      <dgm:prSet/>
      <dgm:spPr/>
      <dgm:t>
        <a:bodyPr/>
        <a:lstStyle/>
        <a:p>
          <a:endParaRPr lang="en-US"/>
        </a:p>
      </dgm:t>
    </dgm:pt>
    <dgm:pt modelId="{2F38F771-836E-40DE-9AD1-F314A88855CD}" type="sibTrans" cxnId="{F3FD7CA5-55E9-473C-B792-8BC37BF8241A}">
      <dgm:prSet/>
      <dgm:spPr/>
      <dgm:t>
        <a:bodyPr/>
        <a:lstStyle/>
        <a:p>
          <a:endParaRPr lang="en-US"/>
        </a:p>
      </dgm:t>
    </dgm:pt>
    <dgm:pt modelId="{F27E76BA-2B8B-47EF-B52B-DC8FEF847E1D}">
      <dgm:prSet custT="1"/>
      <dgm:spPr/>
      <dgm:t>
        <a:bodyPr/>
        <a:lstStyle/>
        <a:p>
          <a:r>
            <a:rPr lang="en-CA" sz="1600" dirty="0"/>
            <a:t>We build recommender systems by detecting meaningful patterns in large and complex data sets that are way too large and too complex for humans to make sense of.</a:t>
          </a:r>
          <a:endParaRPr lang="en-US" sz="1600" dirty="0"/>
        </a:p>
      </dgm:t>
    </dgm:pt>
    <dgm:pt modelId="{6B061C68-53B7-4EC7-8C7C-FFC2825DBCB4}" type="parTrans" cxnId="{8ADDD45F-231C-428B-96E9-05154D1D36F6}">
      <dgm:prSet/>
      <dgm:spPr/>
      <dgm:t>
        <a:bodyPr/>
        <a:lstStyle/>
        <a:p>
          <a:endParaRPr lang="en-US"/>
        </a:p>
      </dgm:t>
    </dgm:pt>
    <dgm:pt modelId="{F67EE43E-C69A-4700-9D80-B3A077EA6263}" type="sibTrans" cxnId="{8ADDD45F-231C-428B-96E9-05154D1D36F6}">
      <dgm:prSet/>
      <dgm:spPr/>
      <dgm:t>
        <a:bodyPr/>
        <a:lstStyle/>
        <a:p>
          <a:endParaRPr lang="en-US"/>
        </a:p>
      </dgm:t>
    </dgm:pt>
    <dgm:pt modelId="{1D4435D0-822A-4665-86E0-15E09DFDC8FF}">
      <dgm:prSet custT="1"/>
      <dgm:spPr/>
      <dgm:t>
        <a:bodyPr/>
        <a:lstStyle/>
        <a:p>
          <a:r>
            <a:rPr lang="en-CA" sz="1600" dirty="0"/>
            <a:t>We facilitate inferences about </a:t>
          </a:r>
          <a:r>
            <a:rPr lang="en-CA" sz="1600" b="1" dirty="0"/>
            <a:t>causal</a:t>
          </a:r>
          <a:r>
            <a:rPr lang="en-CA" sz="1600" dirty="0"/>
            <a:t> relationships from observational data and provide frameworks that reveal the underlying factors for better interventions.</a:t>
          </a:r>
          <a:endParaRPr lang="en-US" sz="1600" dirty="0"/>
        </a:p>
      </dgm:t>
    </dgm:pt>
    <dgm:pt modelId="{9A5FC2FC-D349-4A5E-BE6E-FC7D860B55A0}" type="parTrans" cxnId="{B5D8AD2E-D079-4506-A9CD-0D89B0103C82}">
      <dgm:prSet/>
      <dgm:spPr/>
      <dgm:t>
        <a:bodyPr/>
        <a:lstStyle/>
        <a:p>
          <a:endParaRPr lang="en-US"/>
        </a:p>
      </dgm:t>
    </dgm:pt>
    <dgm:pt modelId="{2CAC9AF9-4E43-4D16-9178-44F861F53E78}" type="sibTrans" cxnId="{B5D8AD2E-D079-4506-A9CD-0D89B0103C82}">
      <dgm:prSet/>
      <dgm:spPr/>
      <dgm:t>
        <a:bodyPr/>
        <a:lstStyle/>
        <a:p>
          <a:endParaRPr lang="en-US"/>
        </a:p>
      </dgm:t>
    </dgm:pt>
    <dgm:pt modelId="{46CDDEF0-8916-4ACC-B5A6-F8CD23C8FF3C}">
      <dgm:prSet custT="1"/>
      <dgm:spPr/>
      <dgm:t>
        <a:bodyPr/>
        <a:lstStyle/>
        <a:p>
          <a:r>
            <a:rPr lang="en-CA" sz="1600" dirty="0"/>
            <a:t>We find new and nontraditional data sources that provide reliable information on critical issues.</a:t>
          </a:r>
          <a:endParaRPr lang="en-US" sz="1600" dirty="0"/>
        </a:p>
      </dgm:t>
    </dgm:pt>
    <dgm:pt modelId="{7106B0D9-0DB9-46C2-A7A8-1963F2691103}" type="parTrans" cxnId="{9B19991E-925B-47B6-A868-D1FAC0713251}">
      <dgm:prSet/>
      <dgm:spPr/>
      <dgm:t>
        <a:bodyPr/>
        <a:lstStyle/>
        <a:p>
          <a:endParaRPr lang="en-US"/>
        </a:p>
      </dgm:t>
    </dgm:pt>
    <dgm:pt modelId="{79CB09B4-26E0-461A-AA09-D6BD80CBD564}" type="sibTrans" cxnId="{9B19991E-925B-47B6-A868-D1FAC0713251}">
      <dgm:prSet/>
      <dgm:spPr/>
      <dgm:t>
        <a:bodyPr/>
        <a:lstStyle/>
        <a:p>
          <a:endParaRPr lang="en-US"/>
        </a:p>
      </dgm:t>
    </dgm:pt>
    <dgm:pt modelId="{67F5F331-D545-4450-8C87-641BC1C9210B}" type="pres">
      <dgm:prSet presAssocID="{07EFF12D-4062-48EC-B0D4-97471BBDACBD}" presName="root" presStyleCnt="0">
        <dgm:presLayoutVars>
          <dgm:dir/>
          <dgm:resizeHandles val="exact"/>
        </dgm:presLayoutVars>
      </dgm:prSet>
      <dgm:spPr/>
    </dgm:pt>
    <dgm:pt modelId="{DC32A39F-0E4F-429E-8C36-740494685DBF}" type="pres">
      <dgm:prSet presAssocID="{9FC2AB38-25D0-4063-84B7-91945B0E0AFB}" presName="compNode" presStyleCnt="0"/>
      <dgm:spPr/>
    </dgm:pt>
    <dgm:pt modelId="{216A9660-2C3F-4342-B370-9ECD1F3448BC}" type="pres">
      <dgm:prSet presAssocID="{9FC2AB38-25D0-4063-84B7-91945B0E0AFB}" presName="iconRect" presStyleLbl="node1" presStyleIdx="0" presStyleCnt="4" custLinFactNeighborX="-21840" custLinFactNeighborY="460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EDBBFC78-83C1-4587-94AC-F4D992E90515}" type="pres">
      <dgm:prSet presAssocID="{9FC2AB38-25D0-4063-84B7-91945B0E0AFB}" presName="spaceRect" presStyleCnt="0"/>
      <dgm:spPr/>
    </dgm:pt>
    <dgm:pt modelId="{60D2EF43-B844-4C9D-B0FB-C7FF793D9A62}" type="pres">
      <dgm:prSet presAssocID="{9FC2AB38-25D0-4063-84B7-91945B0E0AFB}" presName="textRect" presStyleLbl="revTx" presStyleIdx="0" presStyleCnt="4" custLinFactNeighborX="-7857" custLinFactNeighborY="577">
        <dgm:presLayoutVars>
          <dgm:chMax val="1"/>
          <dgm:chPref val="1"/>
        </dgm:presLayoutVars>
      </dgm:prSet>
      <dgm:spPr/>
    </dgm:pt>
    <dgm:pt modelId="{536AF99D-D526-47DC-805E-48111C92DD15}" type="pres">
      <dgm:prSet presAssocID="{2F38F771-836E-40DE-9AD1-F314A88855CD}" presName="sibTrans" presStyleCnt="0"/>
      <dgm:spPr/>
    </dgm:pt>
    <dgm:pt modelId="{CCB7754E-045B-45F4-AD23-7D88968DA916}" type="pres">
      <dgm:prSet presAssocID="{F27E76BA-2B8B-47EF-B52B-DC8FEF847E1D}" presName="compNode" presStyleCnt="0"/>
      <dgm:spPr/>
    </dgm:pt>
    <dgm:pt modelId="{09D79CF9-72FB-4F0E-B5BF-ED7267F53F0F}" type="pres">
      <dgm:prSet presAssocID="{F27E76BA-2B8B-47EF-B52B-DC8FEF847E1D}" presName="iconRect" presStyleLbl="node1" presStyleIdx="1" presStyleCnt="4" custLinFactNeighborX="-26524" custLinFactNeighborY="4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E247209C-0AF4-4B3F-8822-F040CCF23D83}" type="pres">
      <dgm:prSet presAssocID="{F27E76BA-2B8B-47EF-B52B-DC8FEF847E1D}" presName="spaceRect" presStyleCnt="0"/>
      <dgm:spPr/>
    </dgm:pt>
    <dgm:pt modelId="{DC8A958B-102B-4C15-82C8-34A882318A16}" type="pres">
      <dgm:prSet presAssocID="{F27E76BA-2B8B-47EF-B52B-DC8FEF847E1D}" presName="textRect" presStyleLbl="revTx" presStyleIdx="1" presStyleCnt="4" custScaleX="148209" custLinFactNeighborX="-5630" custLinFactNeighborY="577">
        <dgm:presLayoutVars>
          <dgm:chMax val="1"/>
          <dgm:chPref val="1"/>
        </dgm:presLayoutVars>
      </dgm:prSet>
      <dgm:spPr/>
    </dgm:pt>
    <dgm:pt modelId="{F268AE9E-1B7A-4860-8381-77B47BEA1146}" type="pres">
      <dgm:prSet presAssocID="{F67EE43E-C69A-4700-9D80-B3A077EA6263}" presName="sibTrans" presStyleCnt="0"/>
      <dgm:spPr/>
    </dgm:pt>
    <dgm:pt modelId="{E78630CD-F137-48AA-B006-DF2F0BE060B2}" type="pres">
      <dgm:prSet presAssocID="{1D4435D0-822A-4665-86E0-15E09DFDC8FF}" presName="compNode" presStyleCnt="0"/>
      <dgm:spPr/>
    </dgm:pt>
    <dgm:pt modelId="{6AB79C55-156B-481E-8F66-A25675029C3D}" type="pres">
      <dgm:prSet presAssocID="{1D4435D0-822A-4665-86E0-15E09DFDC8FF}"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FB2728BD-C223-4170-85E0-74232AE6ECE1}" type="pres">
      <dgm:prSet presAssocID="{1D4435D0-822A-4665-86E0-15E09DFDC8FF}" presName="spaceRect" presStyleCnt="0"/>
      <dgm:spPr/>
    </dgm:pt>
    <dgm:pt modelId="{30C2A270-645E-4FB7-A2B9-FF910B58A5F7}" type="pres">
      <dgm:prSet presAssocID="{1D4435D0-822A-4665-86E0-15E09DFDC8FF}" presName="textRect" presStyleLbl="revTx" presStyleIdx="2" presStyleCnt="4" custScaleX="154056">
        <dgm:presLayoutVars>
          <dgm:chMax val="1"/>
          <dgm:chPref val="1"/>
        </dgm:presLayoutVars>
      </dgm:prSet>
      <dgm:spPr/>
    </dgm:pt>
    <dgm:pt modelId="{91243304-AE98-471A-8CEA-856ACA3022B1}" type="pres">
      <dgm:prSet presAssocID="{2CAC9AF9-4E43-4D16-9178-44F861F53E78}" presName="sibTrans" presStyleCnt="0"/>
      <dgm:spPr/>
    </dgm:pt>
    <dgm:pt modelId="{B57FF553-36A6-4FD7-88F0-97F680E26E63}" type="pres">
      <dgm:prSet presAssocID="{46CDDEF0-8916-4ACC-B5A6-F8CD23C8FF3C}" presName="compNode" presStyleCnt="0"/>
      <dgm:spPr/>
    </dgm:pt>
    <dgm:pt modelId="{10653565-A628-432B-952C-B1D07310C737}" type="pres">
      <dgm:prSet presAssocID="{46CDDEF0-8916-4ACC-B5A6-F8CD23C8FF3C}" presName="iconRect" presStyleLbl="node1" presStyleIdx="3" presStyleCnt="4" custLinFactNeighborX="24260" custLinFactNeighborY="60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agnifying glass"/>
        </a:ext>
      </dgm:extLst>
    </dgm:pt>
    <dgm:pt modelId="{E12BCC37-E989-4108-BA30-A17C2B81687B}" type="pres">
      <dgm:prSet presAssocID="{46CDDEF0-8916-4ACC-B5A6-F8CD23C8FF3C}" presName="spaceRect" presStyleCnt="0"/>
      <dgm:spPr/>
    </dgm:pt>
    <dgm:pt modelId="{CF995FBE-01BB-4425-B995-F84E19D6E115}" type="pres">
      <dgm:prSet presAssocID="{46CDDEF0-8916-4ACC-B5A6-F8CD23C8FF3C}" presName="textRect" presStyleLbl="revTx" presStyleIdx="3" presStyleCnt="4" custLinFactNeighborX="4937" custLinFactNeighborY="-2682">
        <dgm:presLayoutVars>
          <dgm:chMax val="1"/>
          <dgm:chPref val="1"/>
        </dgm:presLayoutVars>
      </dgm:prSet>
      <dgm:spPr/>
    </dgm:pt>
  </dgm:ptLst>
  <dgm:cxnLst>
    <dgm:cxn modelId="{9B19991E-925B-47B6-A868-D1FAC0713251}" srcId="{07EFF12D-4062-48EC-B0D4-97471BBDACBD}" destId="{46CDDEF0-8916-4ACC-B5A6-F8CD23C8FF3C}" srcOrd="3" destOrd="0" parTransId="{7106B0D9-0DB9-46C2-A7A8-1963F2691103}" sibTransId="{79CB09B4-26E0-461A-AA09-D6BD80CBD564}"/>
    <dgm:cxn modelId="{5350991F-0960-4D6F-8671-E786F7E9BF62}" type="presOf" srcId="{1D4435D0-822A-4665-86E0-15E09DFDC8FF}" destId="{30C2A270-645E-4FB7-A2B9-FF910B58A5F7}" srcOrd="0" destOrd="0" presId="urn:microsoft.com/office/officeart/2018/2/layout/IconLabelList"/>
    <dgm:cxn modelId="{29939920-D32A-49E2-A8C6-511616F167A5}" type="presOf" srcId="{F27E76BA-2B8B-47EF-B52B-DC8FEF847E1D}" destId="{DC8A958B-102B-4C15-82C8-34A882318A16}" srcOrd="0" destOrd="0" presId="urn:microsoft.com/office/officeart/2018/2/layout/IconLabelList"/>
    <dgm:cxn modelId="{B5D8AD2E-D079-4506-A9CD-0D89B0103C82}" srcId="{07EFF12D-4062-48EC-B0D4-97471BBDACBD}" destId="{1D4435D0-822A-4665-86E0-15E09DFDC8FF}" srcOrd="2" destOrd="0" parTransId="{9A5FC2FC-D349-4A5E-BE6E-FC7D860B55A0}" sibTransId="{2CAC9AF9-4E43-4D16-9178-44F861F53E78}"/>
    <dgm:cxn modelId="{8ADDD45F-231C-428B-96E9-05154D1D36F6}" srcId="{07EFF12D-4062-48EC-B0D4-97471BBDACBD}" destId="{F27E76BA-2B8B-47EF-B52B-DC8FEF847E1D}" srcOrd="1" destOrd="0" parTransId="{6B061C68-53B7-4EC7-8C7C-FFC2825DBCB4}" sibTransId="{F67EE43E-C69A-4700-9D80-B3A077EA6263}"/>
    <dgm:cxn modelId="{085E3E60-ED53-46C4-AA7B-9C524CDEFC58}" type="presOf" srcId="{46CDDEF0-8916-4ACC-B5A6-F8CD23C8FF3C}" destId="{CF995FBE-01BB-4425-B995-F84E19D6E115}" srcOrd="0" destOrd="0" presId="urn:microsoft.com/office/officeart/2018/2/layout/IconLabelList"/>
    <dgm:cxn modelId="{A2E45194-4CE0-42CC-AAF9-E417B36059F2}" type="presOf" srcId="{9FC2AB38-25D0-4063-84B7-91945B0E0AFB}" destId="{60D2EF43-B844-4C9D-B0FB-C7FF793D9A62}" srcOrd="0" destOrd="0" presId="urn:microsoft.com/office/officeart/2018/2/layout/IconLabelList"/>
    <dgm:cxn modelId="{F3FD7CA5-55E9-473C-B792-8BC37BF8241A}" srcId="{07EFF12D-4062-48EC-B0D4-97471BBDACBD}" destId="{9FC2AB38-25D0-4063-84B7-91945B0E0AFB}" srcOrd="0" destOrd="0" parTransId="{151E87F7-FDF3-4D09-A5E8-4EDF1500DBE7}" sibTransId="{2F38F771-836E-40DE-9AD1-F314A88855CD}"/>
    <dgm:cxn modelId="{6BF969AB-35DF-4D05-9280-089EB6F9E137}" type="presOf" srcId="{07EFF12D-4062-48EC-B0D4-97471BBDACBD}" destId="{67F5F331-D545-4450-8C87-641BC1C9210B}" srcOrd="0" destOrd="0" presId="urn:microsoft.com/office/officeart/2018/2/layout/IconLabelList"/>
    <dgm:cxn modelId="{041B68F0-2B9F-402B-9633-CF2A925DF168}" type="presParOf" srcId="{67F5F331-D545-4450-8C87-641BC1C9210B}" destId="{DC32A39F-0E4F-429E-8C36-740494685DBF}" srcOrd="0" destOrd="0" presId="urn:microsoft.com/office/officeart/2018/2/layout/IconLabelList"/>
    <dgm:cxn modelId="{01997553-C599-476B-822F-177BE59B1DA2}" type="presParOf" srcId="{DC32A39F-0E4F-429E-8C36-740494685DBF}" destId="{216A9660-2C3F-4342-B370-9ECD1F3448BC}" srcOrd="0" destOrd="0" presId="urn:microsoft.com/office/officeart/2018/2/layout/IconLabelList"/>
    <dgm:cxn modelId="{9E5A8BCD-1B86-49F9-97DA-602995E4FD83}" type="presParOf" srcId="{DC32A39F-0E4F-429E-8C36-740494685DBF}" destId="{EDBBFC78-83C1-4587-94AC-F4D992E90515}" srcOrd="1" destOrd="0" presId="urn:microsoft.com/office/officeart/2018/2/layout/IconLabelList"/>
    <dgm:cxn modelId="{BC4FC406-D51A-4194-8060-B191133EB9B3}" type="presParOf" srcId="{DC32A39F-0E4F-429E-8C36-740494685DBF}" destId="{60D2EF43-B844-4C9D-B0FB-C7FF793D9A62}" srcOrd="2" destOrd="0" presId="urn:microsoft.com/office/officeart/2018/2/layout/IconLabelList"/>
    <dgm:cxn modelId="{B50312DE-7BB7-46EE-AD4E-2FF7051DE845}" type="presParOf" srcId="{67F5F331-D545-4450-8C87-641BC1C9210B}" destId="{536AF99D-D526-47DC-805E-48111C92DD15}" srcOrd="1" destOrd="0" presId="urn:microsoft.com/office/officeart/2018/2/layout/IconLabelList"/>
    <dgm:cxn modelId="{F4F63A44-DAC2-414C-969E-DC543D318F15}" type="presParOf" srcId="{67F5F331-D545-4450-8C87-641BC1C9210B}" destId="{CCB7754E-045B-45F4-AD23-7D88968DA916}" srcOrd="2" destOrd="0" presId="urn:microsoft.com/office/officeart/2018/2/layout/IconLabelList"/>
    <dgm:cxn modelId="{461CE3EC-704D-4241-9185-6B5D3F236A5E}" type="presParOf" srcId="{CCB7754E-045B-45F4-AD23-7D88968DA916}" destId="{09D79CF9-72FB-4F0E-B5BF-ED7267F53F0F}" srcOrd="0" destOrd="0" presId="urn:microsoft.com/office/officeart/2018/2/layout/IconLabelList"/>
    <dgm:cxn modelId="{C1807B8D-33EA-46BB-A412-629F59DF90A7}" type="presParOf" srcId="{CCB7754E-045B-45F4-AD23-7D88968DA916}" destId="{E247209C-0AF4-4B3F-8822-F040CCF23D83}" srcOrd="1" destOrd="0" presId="urn:microsoft.com/office/officeart/2018/2/layout/IconLabelList"/>
    <dgm:cxn modelId="{C81CE139-F001-4463-A0B0-847BAAE7A31D}" type="presParOf" srcId="{CCB7754E-045B-45F4-AD23-7D88968DA916}" destId="{DC8A958B-102B-4C15-82C8-34A882318A16}" srcOrd="2" destOrd="0" presId="urn:microsoft.com/office/officeart/2018/2/layout/IconLabelList"/>
    <dgm:cxn modelId="{58D8B1D9-FA42-45A3-A536-1C1BC6F74330}" type="presParOf" srcId="{67F5F331-D545-4450-8C87-641BC1C9210B}" destId="{F268AE9E-1B7A-4860-8381-77B47BEA1146}" srcOrd="3" destOrd="0" presId="urn:microsoft.com/office/officeart/2018/2/layout/IconLabelList"/>
    <dgm:cxn modelId="{53227855-F279-4FAD-9AC8-B2EFFCCB186E}" type="presParOf" srcId="{67F5F331-D545-4450-8C87-641BC1C9210B}" destId="{E78630CD-F137-48AA-B006-DF2F0BE060B2}" srcOrd="4" destOrd="0" presId="urn:microsoft.com/office/officeart/2018/2/layout/IconLabelList"/>
    <dgm:cxn modelId="{BE400211-E97C-4353-84A4-6CD8908DB073}" type="presParOf" srcId="{E78630CD-F137-48AA-B006-DF2F0BE060B2}" destId="{6AB79C55-156B-481E-8F66-A25675029C3D}" srcOrd="0" destOrd="0" presId="urn:microsoft.com/office/officeart/2018/2/layout/IconLabelList"/>
    <dgm:cxn modelId="{529E74BB-1555-4382-AB2D-2C4B140B2703}" type="presParOf" srcId="{E78630CD-F137-48AA-B006-DF2F0BE060B2}" destId="{FB2728BD-C223-4170-85E0-74232AE6ECE1}" srcOrd="1" destOrd="0" presId="urn:microsoft.com/office/officeart/2018/2/layout/IconLabelList"/>
    <dgm:cxn modelId="{EE00BD89-3ED8-4ABD-9CE1-0F3AD32C1EBA}" type="presParOf" srcId="{E78630CD-F137-48AA-B006-DF2F0BE060B2}" destId="{30C2A270-645E-4FB7-A2B9-FF910B58A5F7}" srcOrd="2" destOrd="0" presId="urn:microsoft.com/office/officeart/2018/2/layout/IconLabelList"/>
    <dgm:cxn modelId="{535FEE45-E09F-4725-9B98-59DEEDD24932}" type="presParOf" srcId="{67F5F331-D545-4450-8C87-641BC1C9210B}" destId="{91243304-AE98-471A-8CEA-856ACA3022B1}" srcOrd="5" destOrd="0" presId="urn:microsoft.com/office/officeart/2018/2/layout/IconLabelList"/>
    <dgm:cxn modelId="{98687352-FD7A-4991-AC6F-8F30679BD18D}" type="presParOf" srcId="{67F5F331-D545-4450-8C87-641BC1C9210B}" destId="{B57FF553-36A6-4FD7-88F0-97F680E26E63}" srcOrd="6" destOrd="0" presId="urn:microsoft.com/office/officeart/2018/2/layout/IconLabelList"/>
    <dgm:cxn modelId="{950EE0F9-3799-4B8A-9809-908C8C576F45}" type="presParOf" srcId="{B57FF553-36A6-4FD7-88F0-97F680E26E63}" destId="{10653565-A628-432B-952C-B1D07310C737}" srcOrd="0" destOrd="0" presId="urn:microsoft.com/office/officeart/2018/2/layout/IconLabelList"/>
    <dgm:cxn modelId="{7AAF5F02-78B2-4BDD-BF69-7B287E7DE68C}" type="presParOf" srcId="{B57FF553-36A6-4FD7-88F0-97F680E26E63}" destId="{E12BCC37-E989-4108-BA30-A17C2B81687B}" srcOrd="1" destOrd="0" presId="urn:microsoft.com/office/officeart/2018/2/layout/IconLabelList"/>
    <dgm:cxn modelId="{BAA12504-C126-45DC-B116-1BF07DB00709}" type="presParOf" srcId="{B57FF553-36A6-4FD7-88F0-97F680E26E63}" destId="{CF995FBE-01BB-4425-B995-F84E19D6E115}"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3164359-591F-42EB-9832-42359F378B6E}" type="doc">
      <dgm:prSet loTypeId="urn:microsoft.com/office/officeart/2018/5/layout/IconCircle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6875C09D-543D-4566-A842-9F193217754C}">
      <dgm:prSet custT="1"/>
      <dgm:spPr/>
      <dgm:t>
        <a:bodyPr/>
        <a:lstStyle/>
        <a:p>
          <a:pPr>
            <a:lnSpc>
              <a:spcPct val="100000"/>
            </a:lnSpc>
            <a:defRPr cap="all"/>
          </a:pPr>
          <a:r>
            <a:rPr lang="en-US" sz="1400" b="1" dirty="0"/>
            <a:t>3.8</a:t>
          </a:r>
          <a:r>
            <a:rPr lang="en-US" sz="1400" dirty="0"/>
            <a:t> million active asthma and </a:t>
          </a:r>
          <a:r>
            <a:rPr lang="en-US" sz="1400" b="1" dirty="0"/>
            <a:t>2</a:t>
          </a:r>
          <a:r>
            <a:rPr lang="en-US" sz="1400" dirty="0"/>
            <a:t> million COPD patients </a:t>
          </a:r>
        </a:p>
      </dgm:t>
    </dgm:pt>
    <dgm:pt modelId="{2F094A2F-0851-4AD5-86B6-30859901764C}" type="parTrans" cxnId="{85D12B51-69DD-44D2-84E8-1D337EF9286D}">
      <dgm:prSet/>
      <dgm:spPr/>
      <dgm:t>
        <a:bodyPr/>
        <a:lstStyle/>
        <a:p>
          <a:endParaRPr lang="en-US"/>
        </a:p>
      </dgm:t>
    </dgm:pt>
    <dgm:pt modelId="{36F8FE0C-F87A-4E52-9116-26005D4DC773}" type="sibTrans" cxnId="{85D12B51-69DD-44D2-84E8-1D337EF9286D}">
      <dgm:prSet/>
      <dgm:spPr/>
      <dgm:t>
        <a:bodyPr/>
        <a:lstStyle/>
        <a:p>
          <a:pPr>
            <a:lnSpc>
              <a:spcPct val="100000"/>
            </a:lnSpc>
          </a:pPr>
          <a:endParaRPr lang="en-US"/>
        </a:p>
      </dgm:t>
    </dgm:pt>
    <dgm:pt modelId="{8B066F80-D73E-427D-A830-4A0AE789BF4A}">
      <dgm:prSet custT="1"/>
      <dgm:spPr/>
      <dgm:t>
        <a:bodyPr/>
        <a:lstStyle/>
        <a:p>
          <a:pPr>
            <a:lnSpc>
              <a:spcPct val="100000"/>
            </a:lnSpc>
            <a:defRPr cap="all"/>
          </a:pPr>
          <a:r>
            <a:rPr lang="en-CA" sz="1400" dirty="0"/>
            <a:t>these respiratory conditions are the leading cause of hospitalization in Canada </a:t>
          </a:r>
          <a:endParaRPr lang="en-US" sz="1400" dirty="0"/>
        </a:p>
      </dgm:t>
    </dgm:pt>
    <dgm:pt modelId="{F718B676-6C05-49D0-9710-FAA8B169C5D6}" type="parTrans" cxnId="{00D6D576-479C-4BA5-8213-AD454DA5A9B4}">
      <dgm:prSet/>
      <dgm:spPr/>
      <dgm:t>
        <a:bodyPr/>
        <a:lstStyle/>
        <a:p>
          <a:endParaRPr lang="en-US"/>
        </a:p>
      </dgm:t>
    </dgm:pt>
    <dgm:pt modelId="{A4A788F1-6B58-465B-A85C-C3703947F049}" type="sibTrans" cxnId="{00D6D576-479C-4BA5-8213-AD454DA5A9B4}">
      <dgm:prSet/>
      <dgm:spPr/>
      <dgm:t>
        <a:bodyPr/>
        <a:lstStyle/>
        <a:p>
          <a:pPr>
            <a:lnSpc>
              <a:spcPct val="100000"/>
            </a:lnSpc>
          </a:pPr>
          <a:endParaRPr lang="en-US"/>
        </a:p>
      </dgm:t>
    </dgm:pt>
    <dgm:pt modelId="{96F5EDA4-223E-4D32-B07E-52AF6AA42B76}">
      <dgm:prSet custT="1"/>
      <dgm:spPr/>
      <dgm:t>
        <a:bodyPr/>
        <a:lstStyle/>
        <a:p>
          <a:pPr>
            <a:lnSpc>
              <a:spcPct val="100000"/>
            </a:lnSpc>
            <a:defRPr cap="all"/>
          </a:pPr>
          <a:r>
            <a:rPr lang="en-CA" sz="1400" dirty="0"/>
            <a:t>21.9% of patients  experience asthma symptoms more than four days per week, and 47% of them more than one night per week on average.</a:t>
          </a:r>
          <a:endParaRPr lang="en-US" sz="1400" dirty="0"/>
        </a:p>
      </dgm:t>
    </dgm:pt>
    <dgm:pt modelId="{0DCE657D-4477-45F8-BB27-21203A419C90}" type="parTrans" cxnId="{4CEF79E5-6262-42D6-92D7-CB5ECA4E661F}">
      <dgm:prSet/>
      <dgm:spPr/>
      <dgm:t>
        <a:bodyPr/>
        <a:lstStyle/>
        <a:p>
          <a:endParaRPr lang="en-US"/>
        </a:p>
      </dgm:t>
    </dgm:pt>
    <dgm:pt modelId="{4DF66504-6271-4EC8-8907-784D58716EB8}" type="sibTrans" cxnId="{4CEF79E5-6262-42D6-92D7-CB5ECA4E661F}">
      <dgm:prSet/>
      <dgm:spPr/>
      <dgm:t>
        <a:bodyPr/>
        <a:lstStyle/>
        <a:p>
          <a:pPr>
            <a:lnSpc>
              <a:spcPct val="100000"/>
            </a:lnSpc>
          </a:pPr>
          <a:endParaRPr lang="en-US"/>
        </a:p>
      </dgm:t>
    </dgm:pt>
    <dgm:pt modelId="{910F95CB-A3E2-4BF2-A4AC-E97737768054}">
      <dgm:prSet/>
      <dgm:spPr/>
      <dgm:t>
        <a:bodyPr/>
        <a:lstStyle/>
        <a:p>
          <a:pPr>
            <a:lnSpc>
              <a:spcPct val="100000"/>
            </a:lnSpc>
            <a:defRPr cap="all"/>
          </a:pPr>
          <a:r>
            <a:rPr lang="en-CA"/>
            <a:t>only 17% of the asthma patients believe that their asthma is well- controlled </a:t>
          </a:r>
          <a:endParaRPr lang="en-US" dirty="0"/>
        </a:p>
      </dgm:t>
    </dgm:pt>
    <dgm:pt modelId="{2B9901CD-2171-4CFB-A649-3CC9A5BAD253}" type="parTrans" cxnId="{B82C8BBA-CAB8-47D6-B195-976B511D9FA6}">
      <dgm:prSet/>
      <dgm:spPr/>
      <dgm:t>
        <a:bodyPr/>
        <a:lstStyle/>
        <a:p>
          <a:endParaRPr lang="en-US"/>
        </a:p>
      </dgm:t>
    </dgm:pt>
    <dgm:pt modelId="{0A65B443-7113-45A5-994D-08EB356878A6}" type="sibTrans" cxnId="{B82C8BBA-CAB8-47D6-B195-976B511D9FA6}">
      <dgm:prSet/>
      <dgm:spPr/>
      <dgm:t>
        <a:bodyPr/>
        <a:lstStyle/>
        <a:p>
          <a:endParaRPr lang="en-US"/>
        </a:p>
      </dgm:t>
    </dgm:pt>
    <dgm:pt modelId="{6498DBC9-E3B4-4B4D-B310-347D6AE435A6}" type="pres">
      <dgm:prSet presAssocID="{F3164359-591F-42EB-9832-42359F378B6E}" presName="root" presStyleCnt="0">
        <dgm:presLayoutVars>
          <dgm:dir/>
          <dgm:resizeHandles val="exact"/>
        </dgm:presLayoutVars>
      </dgm:prSet>
      <dgm:spPr/>
    </dgm:pt>
    <dgm:pt modelId="{00F5CB84-27D2-4EEB-85C0-0C217038AD24}" type="pres">
      <dgm:prSet presAssocID="{6875C09D-543D-4566-A842-9F193217754C}" presName="compNode" presStyleCnt="0"/>
      <dgm:spPr/>
    </dgm:pt>
    <dgm:pt modelId="{3C68CFEA-6202-4511-A0B7-6EAC6DBDE03D}" type="pres">
      <dgm:prSet presAssocID="{6875C09D-543D-4566-A842-9F193217754C}" presName="iconBgRect" presStyleLbl="bgShp" presStyleIdx="0" presStyleCnt="4"/>
      <dgm:spPr/>
    </dgm:pt>
    <dgm:pt modelId="{FEFDF8AD-8E22-49B5-ABCD-F51C5D56350B}" type="pres">
      <dgm:prSet presAssocID="{6875C09D-543D-4566-A842-9F193217754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oup"/>
        </a:ext>
      </dgm:extLst>
    </dgm:pt>
    <dgm:pt modelId="{E5A0D567-FFED-4D3B-B9E4-301D8D6DB22E}" type="pres">
      <dgm:prSet presAssocID="{6875C09D-543D-4566-A842-9F193217754C}" presName="spaceRect" presStyleCnt="0"/>
      <dgm:spPr/>
    </dgm:pt>
    <dgm:pt modelId="{AFC1D3E4-305D-473E-BD11-6E4720F51AE0}" type="pres">
      <dgm:prSet presAssocID="{6875C09D-543D-4566-A842-9F193217754C}" presName="textRect" presStyleLbl="revTx" presStyleIdx="0" presStyleCnt="4">
        <dgm:presLayoutVars>
          <dgm:chMax val="1"/>
          <dgm:chPref val="1"/>
        </dgm:presLayoutVars>
      </dgm:prSet>
      <dgm:spPr/>
    </dgm:pt>
    <dgm:pt modelId="{525B5631-AE15-4954-9F6D-F05E4325A112}" type="pres">
      <dgm:prSet presAssocID="{36F8FE0C-F87A-4E52-9116-26005D4DC773}" presName="sibTrans" presStyleCnt="0"/>
      <dgm:spPr/>
    </dgm:pt>
    <dgm:pt modelId="{ED3790B0-37AE-498C-BD59-E3D7661E8DE2}" type="pres">
      <dgm:prSet presAssocID="{8B066F80-D73E-427D-A830-4A0AE789BF4A}" presName="compNode" presStyleCnt="0"/>
      <dgm:spPr/>
    </dgm:pt>
    <dgm:pt modelId="{30D597B1-A008-482B-9828-B748E1307888}" type="pres">
      <dgm:prSet presAssocID="{8B066F80-D73E-427D-A830-4A0AE789BF4A}" presName="iconBgRect" presStyleLbl="bgShp" presStyleIdx="1" presStyleCnt="4"/>
      <dgm:spPr/>
    </dgm:pt>
    <dgm:pt modelId="{A5F903A4-8495-4E0F-BC56-B7A8D48D3D78}" type="pres">
      <dgm:prSet presAssocID="{8B066F80-D73E-427D-A830-4A0AE789BF4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octor"/>
        </a:ext>
      </dgm:extLst>
    </dgm:pt>
    <dgm:pt modelId="{3F1312CA-83A6-42C0-B652-451EAC4C6DCF}" type="pres">
      <dgm:prSet presAssocID="{8B066F80-D73E-427D-A830-4A0AE789BF4A}" presName="spaceRect" presStyleCnt="0"/>
      <dgm:spPr/>
    </dgm:pt>
    <dgm:pt modelId="{9A218620-3B57-497C-847A-0031CBA5CB34}" type="pres">
      <dgm:prSet presAssocID="{8B066F80-D73E-427D-A830-4A0AE789BF4A}" presName="textRect" presStyleLbl="revTx" presStyleIdx="1" presStyleCnt="4">
        <dgm:presLayoutVars>
          <dgm:chMax val="1"/>
          <dgm:chPref val="1"/>
        </dgm:presLayoutVars>
      </dgm:prSet>
      <dgm:spPr/>
    </dgm:pt>
    <dgm:pt modelId="{03B46F16-C429-414E-B86B-078BD7FFAB0B}" type="pres">
      <dgm:prSet presAssocID="{A4A788F1-6B58-465B-A85C-C3703947F049}" presName="sibTrans" presStyleCnt="0"/>
      <dgm:spPr/>
    </dgm:pt>
    <dgm:pt modelId="{254A4B6E-86EF-436A-8308-091813E39A42}" type="pres">
      <dgm:prSet presAssocID="{96F5EDA4-223E-4D32-B07E-52AF6AA42B76}" presName="compNode" presStyleCnt="0"/>
      <dgm:spPr/>
    </dgm:pt>
    <dgm:pt modelId="{A05DA78A-5802-4EF5-A3B7-9A3F181FBDAA}" type="pres">
      <dgm:prSet presAssocID="{96F5EDA4-223E-4D32-B07E-52AF6AA42B76}" presName="iconBgRect" presStyleLbl="bgShp" presStyleIdx="2" presStyleCnt="4"/>
      <dgm:spPr/>
    </dgm:pt>
    <dgm:pt modelId="{38745A5B-9827-4D0D-A4DF-79E666FB6C58}" type="pres">
      <dgm:prSet presAssocID="{96F5EDA4-223E-4D32-B07E-52AF6AA42B7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edical"/>
        </a:ext>
      </dgm:extLst>
    </dgm:pt>
    <dgm:pt modelId="{9C3F6A49-FF72-45DC-A335-D1B86B76C7CD}" type="pres">
      <dgm:prSet presAssocID="{96F5EDA4-223E-4D32-B07E-52AF6AA42B76}" presName="spaceRect" presStyleCnt="0"/>
      <dgm:spPr/>
    </dgm:pt>
    <dgm:pt modelId="{F33299BA-9804-4A3C-9DFE-304734AE508F}" type="pres">
      <dgm:prSet presAssocID="{96F5EDA4-223E-4D32-B07E-52AF6AA42B76}" presName="textRect" presStyleLbl="revTx" presStyleIdx="2" presStyleCnt="4">
        <dgm:presLayoutVars>
          <dgm:chMax val="1"/>
          <dgm:chPref val="1"/>
        </dgm:presLayoutVars>
      </dgm:prSet>
      <dgm:spPr/>
    </dgm:pt>
    <dgm:pt modelId="{E51D31CC-4BDE-488C-89B5-873355D47962}" type="pres">
      <dgm:prSet presAssocID="{4DF66504-6271-4EC8-8907-784D58716EB8}" presName="sibTrans" presStyleCnt="0"/>
      <dgm:spPr/>
    </dgm:pt>
    <dgm:pt modelId="{B1AB9FDE-9CC0-4B20-A487-289DBE8EAC92}" type="pres">
      <dgm:prSet presAssocID="{910F95CB-A3E2-4BF2-A4AC-E97737768054}" presName="compNode" presStyleCnt="0"/>
      <dgm:spPr/>
    </dgm:pt>
    <dgm:pt modelId="{61188578-16B6-4A9E-B821-2232848425C3}" type="pres">
      <dgm:prSet presAssocID="{910F95CB-A3E2-4BF2-A4AC-E97737768054}" presName="iconBgRect" presStyleLbl="bgShp" presStyleIdx="3" presStyleCnt="4"/>
      <dgm:spPr/>
    </dgm:pt>
    <dgm:pt modelId="{6E87A136-005B-46DE-B2DE-52C911DA9F4B}" type="pres">
      <dgm:prSet presAssocID="{910F95CB-A3E2-4BF2-A4AC-E97737768054}"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edicine"/>
        </a:ext>
      </dgm:extLst>
    </dgm:pt>
    <dgm:pt modelId="{FD9199A8-B9DC-4796-98D3-DF87449BF216}" type="pres">
      <dgm:prSet presAssocID="{910F95CB-A3E2-4BF2-A4AC-E97737768054}" presName="spaceRect" presStyleCnt="0"/>
      <dgm:spPr/>
    </dgm:pt>
    <dgm:pt modelId="{990FCE9B-905D-44A8-846A-22B03C0E00B8}" type="pres">
      <dgm:prSet presAssocID="{910F95CB-A3E2-4BF2-A4AC-E97737768054}" presName="textRect" presStyleLbl="revTx" presStyleIdx="3" presStyleCnt="4">
        <dgm:presLayoutVars>
          <dgm:chMax val="1"/>
          <dgm:chPref val="1"/>
        </dgm:presLayoutVars>
      </dgm:prSet>
      <dgm:spPr/>
    </dgm:pt>
  </dgm:ptLst>
  <dgm:cxnLst>
    <dgm:cxn modelId="{A4CF282F-1DB1-5C4D-8F25-C8468D5EEA00}" type="presOf" srcId="{F3164359-591F-42EB-9832-42359F378B6E}" destId="{6498DBC9-E3B4-4B4D-B310-347D6AE435A6}" srcOrd="0" destOrd="0" presId="urn:microsoft.com/office/officeart/2018/5/layout/IconCircleLabelList"/>
    <dgm:cxn modelId="{85D12B51-69DD-44D2-84E8-1D337EF9286D}" srcId="{F3164359-591F-42EB-9832-42359F378B6E}" destId="{6875C09D-543D-4566-A842-9F193217754C}" srcOrd="0" destOrd="0" parTransId="{2F094A2F-0851-4AD5-86B6-30859901764C}" sibTransId="{36F8FE0C-F87A-4E52-9116-26005D4DC773}"/>
    <dgm:cxn modelId="{00D6D576-479C-4BA5-8213-AD454DA5A9B4}" srcId="{F3164359-591F-42EB-9832-42359F378B6E}" destId="{8B066F80-D73E-427D-A830-4A0AE789BF4A}" srcOrd="1" destOrd="0" parTransId="{F718B676-6C05-49D0-9710-FAA8B169C5D6}" sibTransId="{A4A788F1-6B58-465B-A85C-C3703947F049}"/>
    <dgm:cxn modelId="{B82C8BBA-CAB8-47D6-B195-976B511D9FA6}" srcId="{F3164359-591F-42EB-9832-42359F378B6E}" destId="{910F95CB-A3E2-4BF2-A4AC-E97737768054}" srcOrd="3" destOrd="0" parTransId="{2B9901CD-2171-4CFB-A649-3CC9A5BAD253}" sibTransId="{0A65B443-7113-45A5-994D-08EB356878A6}"/>
    <dgm:cxn modelId="{F00120C9-79BD-6D46-B05C-7F4E83A159F3}" type="presOf" srcId="{96F5EDA4-223E-4D32-B07E-52AF6AA42B76}" destId="{F33299BA-9804-4A3C-9DFE-304734AE508F}" srcOrd="0" destOrd="0" presId="urn:microsoft.com/office/officeart/2018/5/layout/IconCircleLabelList"/>
    <dgm:cxn modelId="{E450FBD3-BECB-AF4D-88A7-A874438F3AFE}" type="presOf" srcId="{8B066F80-D73E-427D-A830-4A0AE789BF4A}" destId="{9A218620-3B57-497C-847A-0031CBA5CB34}" srcOrd="0" destOrd="0" presId="urn:microsoft.com/office/officeart/2018/5/layout/IconCircleLabelList"/>
    <dgm:cxn modelId="{E10104D8-9ACB-5949-9776-B3955407E7F8}" type="presOf" srcId="{6875C09D-543D-4566-A842-9F193217754C}" destId="{AFC1D3E4-305D-473E-BD11-6E4720F51AE0}" srcOrd="0" destOrd="0" presId="urn:microsoft.com/office/officeart/2018/5/layout/IconCircleLabelList"/>
    <dgm:cxn modelId="{4CEF79E5-6262-42D6-92D7-CB5ECA4E661F}" srcId="{F3164359-591F-42EB-9832-42359F378B6E}" destId="{96F5EDA4-223E-4D32-B07E-52AF6AA42B76}" srcOrd="2" destOrd="0" parTransId="{0DCE657D-4477-45F8-BB27-21203A419C90}" sibTransId="{4DF66504-6271-4EC8-8907-784D58716EB8}"/>
    <dgm:cxn modelId="{DC23BCF5-A22E-C140-8498-5300585DCCEE}" type="presOf" srcId="{910F95CB-A3E2-4BF2-A4AC-E97737768054}" destId="{990FCE9B-905D-44A8-846A-22B03C0E00B8}" srcOrd="0" destOrd="0" presId="urn:microsoft.com/office/officeart/2018/5/layout/IconCircleLabelList"/>
    <dgm:cxn modelId="{646DCA71-1586-1747-B8B3-AC21F055046B}" type="presParOf" srcId="{6498DBC9-E3B4-4B4D-B310-347D6AE435A6}" destId="{00F5CB84-27D2-4EEB-85C0-0C217038AD24}" srcOrd="0" destOrd="0" presId="urn:microsoft.com/office/officeart/2018/5/layout/IconCircleLabelList"/>
    <dgm:cxn modelId="{22C32001-F109-2245-9C05-F96630ECCDF6}" type="presParOf" srcId="{00F5CB84-27D2-4EEB-85C0-0C217038AD24}" destId="{3C68CFEA-6202-4511-A0B7-6EAC6DBDE03D}" srcOrd="0" destOrd="0" presId="urn:microsoft.com/office/officeart/2018/5/layout/IconCircleLabelList"/>
    <dgm:cxn modelId="{B95AFB0F-1277-FE4E-B892-DD0C735D3BBE}" type="presParOf" srcId="{00F5CB84-27D2-4EEB-85C0-0C217038AD24}" destId="{FEFDF8AD-8E22-49B5-ABCD-F51C5D56350B}" srcOrd="1" destOrd="0" presId="urn:microsoft.com/office/officeart/2018/5/layout/IconCircleLabelList"/>
    <dgm:cxn modelId="{516BF919-1931-8A4C-A553-BEB7AA764C92}" type="presParOf" srcId="{00F5CB84-27D2-4EEB-85C0-0C217038AD24}" destId="{E5A0D567-FFED-4D3B-B9E4-301D8D6DB22E}" srcOrd="2" destOrd="0" presId="urn:microsoft.com/office/officeart/2018/5/layout/IconCircleLabelList"/>
    <dgm:cxn modelId="{21C93EDB-1433-6F45-9B1E-14F893096635}" type="presParOf" srcId="{00F5CB84-27D2-4EEB-85C0-0C217038AD24}" destId="{AFC1D3E4-305D-473E-BD11-6E4720F51AE0}" srcOrd="3" destOrd="0" presId="urn:microsoft.com/office/officeart/2018/5/layout/IconCircleLabelList"/>
    <dgm:cxn modelId="{FA91E55E-BDC2-9149-96A5-51375670401E}" type="presParOf" srcId="{6498DBC9-E3B4-4B4D-B310-347D6AE435A6}" destId="{525B5631-AE15-4954-9F6D-F05E4325A112}" srcOrd="1" destOrd="0" presId="urn:microsoft.com/office/officeart/2018/5/layout/IconCircleLabelList"/>
    <dgm:cxn modelId="{72FEEF3A-2DFA-C947-99E7-7D7C5A93F6AA}" type="presParOf" srcId="{6498DBC9-E3B4-4B4D-B310-347D6AE435A6}" destId="{ED3790B0-37AE-498C-BD59-E3D7661E8DE2}" srcOrd="2" destOrd="0" presId="urn:microsoft.com/office/officeart/2018/5/layout/IconCircleLabelList"/>
    <dgm:cxn modelId="{58CB6482-6189-BC40-9C0E-EB427399829E}" type="presParOf" srcId="{ED3790B0-37AE-498C-BD59-E3D7661E8DE2}" destId="{30D597B1-A008-482B-9828-B748E1307888}" srcOrd="0" destOrd="0" presId="urn:microsoft.com/office/officeart/2018/5/layout/IconCircleLabelList"/>
    <dgm:cxn modelId="{320952D9-F99C-5340-8379-0B74834FB8B9}" type="presParOf" srcId="{ED3790B0-37AE-498C-BD59-E3D7661E8DE2}" destId="{A5F903A4-8495-4E0F-BC56-B7A8D48D3D78}" srcOrd="1" destOrd="0" presId="urn:microsoft.com/office/officeart/2018/5/layout/IconCircleLabelList"/>
    <dgm:cxn modelId="{79F002EB-58D0-8444-B83D-AD6499EA4DE1}" type="presParOf" srcId="{ED3790B0-37AE-498C-BD59-E3D7661E8DE2}" destId="{3F1312CA-83A6-42C0-B652-451EAC4C6DCF}" srcOrd="2" destOrd="0" presId="urn:microsoft.com/office/officeart/2018/5/layout/IconCircleLabelList"/>
    <dgm:cxn modelId="{292BAB9A-F746-EE44-A17E-9F7E57D5DA99}" type="presParOf" srcId="{ED3790B0-37AE-498C-BD59-E3D7661E8DE2}" destId="{9A218620-3B57-497C-847A-0031CBA5CB34}" srcOrd="3" destOrd="0" presId="urn:microsoft.com/office/officeart/2018/5/layout/IconCircleLabelList"/>
    <dgm:cxn modelId="{7FD2730F-6542-A74B-B36A-140187C15FF9}" type="presParOf" srcId="{6498DBC9-E3B4-4B4D-B310-347D6AE435A6}" destId="{03B46F16-C429-414E-B86B-078BD7FFAB0B}" srcOrd="3" destOrd="0" presId="urn:microsoft.com/office/officeart/2018/5/layout/IconCircleLabelList"/>
    <dgm:cxn modelId="{59DD0A63-4675-3743-9967-E9B14748FCEC}" type="presParOf" srcId="{6498DBC9-E3B4-4B4D-B310-347D6AE435A6}" destId="{254A4B6E-86EF-436A-8308-091813E39A42}" srcOrd="4" destOrd="0" presId="urn:microsoft.com/office/officeart/2018/5/layout/IconCircleLabelList"/>
    <dgm:cxn modelId="{67264F74-B344-EF4E-B3D3-54373E11527B}" type="presParOf" srcId="{254A4B6E-86EF-436A-8308-091813E39A42}" destId="{A05DA78A-5802-4EF5-A3B7-9A3F181FBDAA}" srcOrd="0" destOrd="0" presId="urn:microsoft.com/office/officeart/2018/5/layout/IconCircleLabelList"/>
    <dgm:cxn modelId="{1F524590-CDCA-6348-927D-3D2748C5A53B}" type="presParOf" srcId="{254A4B6E-86EF-436A-8308-091813E39A42}" destId="{38745A5B-9827-4D0D-A4DF-79E666FB6C58}" srcOrd="1" destOrd="0" presId="urn:microsoft.com/office/officeart/2018/5/layout/IconCircleLabelList"/>
    <dgm:cxn modelId="{D9EE3810-7FA6-7949-A35D-D1E8E6798246}" type="presParOf" srcId="{254A4B6E-86EF-436A-8308-091813E39A42}" destId="{9C3F6A49-FF72-45DC-A335-D1B86B76C7CD}" srcOrd="2" destOrd="0" presId="urn:microsoft.com/office/officeart/2018/5/layout/IconCircleLabelList"/>
    <dgm:cxn modelId="{AFC0B716-67EF-9048-96B8-0111A0C948C1}" type="presParOf" srcId="{254A4B6E-86EF-436A-8308-091813E39A42}" destId="{F33299BA-9804-4A3C-9DFE-304734AE508F}" srcOrd="3" destOrd="0" presId="urn:microsoft.com/office/officeart/2018/5/layout/IconCircleLabelList"/>
    <dgm:cxn modelId="{3EA43F24-9F61-6847-ACFD-7462594A88F4}" type="presParOf" srcId="{6498DBC9-E3B4-4B4D-B310-347D6AE435A6}" destId="{E51D31CC-4BDE-488C-89B5-873355D47962}" srcOrd="5" destOrd="0" presId="urn:microsoft.com/office/officeart/2018/5/layout/IconCircleLabelList"/>
    <dgm:cxn modelId="{23D63A75-7945-2748-9EC9-F075B1D82B77}" type="presParOf" srcId="{6498DBC9-E3B4-4B4D-B310-347D6AE435A6}" destId="{B1AB9FDE-9CC0-4B20-A487-289DBE8EAC92}" srcOrd="6" destOrd="0" presId="urn:microsoft.com/office/officeart/2018/5/layout/IconCircleLabelList"/>
    <dgm:cxn modelId="{440E24A5-3F1D-AE40-801F-2675AD69A5CE}" type="presParOf" srcId="{B1AB9FDE-9CC0-4B20-A487-289DBE8EAC92}" destId="{61188578-16B6-4A9E-B821-2232848425C3}" srcOrd="0" destOrd="0" presId="urn:microsoft.com/office/officeart/2018/5/layout/IconCircleLabelList"/>
    <dgm:cxn modelId="{5ED240E1-F3CC-F846-9486-350CF3E58C98}" type="presParOf" srcId="{B1AB9FDE-9CC0-4B20-A487-289DBE8EAC92}" destId="{6E87A136-005B-46DE-B2DE-52C911DA9F4B}" srcOrd="1" destOrd="0" presId="urn:microsoft.com/office/officeart/2018/5/layout/IconCircleLabelList"/>
    <dgm:cxn modelId="{063A03B0-7724-3745-8B2C-5A6BC98A970A}" type="presParOf" srcId="{B1AB9FDE-9CC0-4B20-A487-289DBE8EAC92}" destId="{FD9199A8-B9DC-4796-98D3-DF87449BF216}" srcOrd="2" destOrd="0" presId="urn:microsoft.com/office/officeart/2018/5/layout/IconCircleLabelList"/>
    <dgm:cxn modelId="{A2BF5BAC-231F-2247-8418-4497FA911A02}" type="presParOf" srcId="{B1AB9FDE-9CC0-4B20-A487-289DBE8EAC92}" destId="{990FCE9B-905D-44A8-846A-22B03C0E00B8}"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7A04FDE-8068-544E-BBDD-1BF282543A88}" type="doc">
      <dgm:prSet loTypeId="urn:microsoft.com/office/officeart/2009/3/layout/RandomtoResultProcess" loCatId="" qsTypeId="urn:microsoft.com/office/officeart/2005/8/quickstyle/simple4" qsCatId="simple" csTypeId="urn:microsoft.com/office/officeart/2005/8/colors/colorful1" csCatId="colorful" phldr="1"/>
      <dgm:spPr/>
      <dgm:t>
        <a:bodyPr/>
        <a:lstStyle/>
        <a:p>
          <a:endParaRPr lang="en-US"/>
        </a:p>
      </dgm:t>
    </dgm:pt>
    <dgm:pt modelId="{4F089270-D709-2749-904E-FACF4AB569C5}">
      <dgm:prSet phldrT="[Text]"/>
      <dgm:spPr/>
      <dgm:t>
        <a:bodyPr/>
        <a:lstStyle/>
        <a:p>
          <a:r>
            <a:rPr lang="en-US" b="1" i="0" dirty="0">
              <a:latin typeface="+mj-lt"/>
            </a:rPr>
            <a:t>Environmental</a:t>
          </a:r>
        </a:p>
        <a:p>
          <a:r>
            <a:rPr lang="en-US" b="1" i="0" dirty="0">
              <a:latin typeface="+mj-lt"/>
            </a:rPr>
            <a:t>Triggers</a:t>
          </a:r>
        </a:p>
      </dgm:t>
    </dgm:pt>
    <dgm:pt modelId="{E6C13ACC-CA7C-5C4A-8FB8-7001BC116ACA}" type="parTrans" cxnId="{2CA39BB5-0764-3B46-9161-9913BDF8A7EC}">
      <dgm:prSet/>
      <dgm:spPr/>
      <dgm:t>
        <a:bodyPr/>
        <a:lstStyle/>
        <a:p>
          <a:endParaRPr lang="en-US"/>
        </a:p>
      </dgm:t>
    </dgm:pt>
    <dgm:pt modelId="{544C4616-A0D7-1B46-A36D-88FCDB2C7F5F}" type="sibTrans" cxnId="{2CA39BB5-0764-3B46-9161-9913BDF8A7EC}">
      <dgm:prSet/>
      <dgm:spPr/>
      <dgm:t>
        <a:bodyPr/>
        <a:lstStyle/>
        <a:p>
          <a:endParaRPr lang="en-US"/>
        </a:p>
      </dgm:t>
    </dgm:pt>
    <dgm:pt modelId="{3476DFA8-F0FC-C648-8A53-E2E4D30A94AA}">
      <dgm:prSet phldrT="[Text]" custT="1"/>
      <dgm:spPr/>
      <dgm:t>
        <a:bodyPr/>
        <a:lstStyle/>
        <a:p>
          <a:r>
            <a:rPr lang="en-US" sz="1800" b="0" i="0" dirty="0">
              <a:latin typeface="+mn-lt"/>
            </a:rPr>
            <a:t>Air Quality and Climatic Data – hard to obtain individual-level online data</a:t>
          </a:r>
        </a:p>
      </dgm:t>
    </dgm:pt>
    <dgm:pt modelId="{E51CDCDA-DE26-E24D-B7AC-02273A64E0A3}" type="parTrans" cxnId="{635D7DD9-AF2A-DD48-9B33-FD1A24555E9C}">
      <dgm:prSet/>
      <dgm:spPr/>
      <dgm:t>
        <a:bodyPr/>
        <a:lstStyle/>
        <a:p>
          <a:endParaRPr lang="en-US"/>
        </a:p>
      </dgm:t>
    </dgm:pt>
    <dgm:pt modelId="{46C05FBB-81E3-3D40-A07C-DE7505A366C6}" type="sibTrans" cxnId="{635D7DD9-AF2A-DD48-9B33-FD1A24555E9C}">
      <dgm:prSet/>
      <dgm:spPr/>
      <dgm:t>
        <a:bodyPr/>
        <a:lstStyle/>
        <a:p>
          <a:endParaRPr lang="en-US"/>
        </a:p>
      </dgm:t>
    </dgm:pt>
    <dgm:pt modelId="{BE55B560-E11F-A54C-81B1-DFA22D6A0026}">
      <dgm:prSet phldrT="[Text]" custT="1"/>
      <dgm:spPr/>
      <dgm:t>
        <a:bodyPr/>
        <a:lstStyle/>
        <a:p>
          <a:r>
            <a:rPr lang="en-US" sz="2800" b="1" i="0" dirty="0">
              <a:latin typeface="+mj-lt"/>
            </a:rPr>
            <a:t>Respiratory Symptoms</a:t>
          </a:r>
        </a:p>
      </dgm:t>
    </dgm:pt>
    <dgm:pt modelId="{D536369B-44FE-0644-A57E-86661B00584B}" type="parTrans" cxnId="{70B6128A-B371-3046-AC1C-FC457B9AECB8}">
      <dgm:prSet/>
      <dgm:spPr/>
      <dgm:t>
        <a:bodyPr/>
        <a:lstStyle/>
        <a:p>
          <a:endParaRPr lang="en-US"/>
        </a:p>
      </dgm:t>
    </dgm:pt>
    <dgm:pt modelId="{749E80FA-396C-C446-8DAE-66FAA2CBEC4B}" type="sibTrans" cxnId="{70B6128A-B371-3046-AC1C-FC457B9AECB8}">
      <dgm:prSet/>
      <dgm:spPr/>
      <dgm:t>
        <a:bodyPr/>
        <a:lstStyle/>
        <a:p>
          <a:endParaRPr lang="en-US"/>
        </a:p>
      </dgm:t>
    </dgm:pt>
    <dgm:pt modelId="{9321F2D5-89D8-8849-BBCC-2FDEB80DD331}">
      <dgm:prSet phldrT="[Text]" custT="1"/>
      <dgm:spPr/>
      <dgm:t>
        <a:bodyPr/>
        <a:lstStyle/>
        <a:p>
          <a:r>
            <a:rPr lang="en-US" sz="2000" b="0" i="0" dirty="0">
              <a:latin typeface="+mn-lt"/>
            </a:rPr>
            <a:t>Not Available</a:t>
          </a:r>
        </a:p>
      </dgm:t>
    </dgm:pt>
    <dgm:pt modelId="{D395AE7C-774B-C04F-9B9F-3D723663A6E4}" type="parTrans" cxnId="{EAC8E0C0-427F-A545-9165-BDFC740A3770}">
      <dgm:prSet/>
      <dgm:spPr/>
      <dgm:t>
        <a:bodyPr/>
        <a:lstStyle/>
        <a:p>
          <a:endParaRPr lang="en-US"/>
        </a:p>
      </dgm:t>
    </dgm:pt>
    <dgm:pt modelId="{8F969785-8ED3-C04D-B3B6-CCCDB9EDAE79}" type="sibTrans" cxnId="{EAC8E0C0-427F-A545-9165-BDFC740A3770}">
      <dgm:prSet/>
      <dgm:spPr/>
      <dgm:t>
        <a:bodyPr/>
        <a:lstStyle/>
        <a:p>
          <a:endParaRPr lang="en-US"/>
        </a:p>
      </dgm:t>
    </dgm:pt>
    <dgm:pt modelId="{1D34D1D6-4644-714B-B258-080EB31C83D3}">
      <dgm:prSet phldrT="[Text]"/>
      <dgm:spPr/>
      <dgm:t>
        <a:bodyPr/>
        <a:lstStyle/>
        <a:p>
          <a:pPr>
            <a:lnSpc>
              <a:spcPct val="100000"/>
            </a:lnSpc>
          </a:pPr>
          <a:r>
            <a:rPr lang="en-US" b="1" i="0" dirty="0">
              <a:latin typeface="+mj-lt"/>
            </a:rPr>
            <a:t>Health Care Utilization</a:t>
          </a:r>
        </a:p>
      </dgm:t>
    </dgm:pt>
    <dgm:pt modelId="{4C743CED-DAD3-3149-8AF0-1A6BD88C65A3}" type="parTrans" cxnId="{356DE3D1-E321-4246-9635-2D167BF6509C}">
      <dgm:prSet/>
      <dgm:spPr/>
      <dgm:t>
        <a:bodyPr/>
        <a:lstStyle/>
        <a:p>
          <a:endParaRPr lang="en-US"/>
        </a:p>
      </dgm:t>
    </dgm:pt>
    <dgm:pt modelId="{80B29A1B-7DF6-5643-8018-EE209C29A854}" type="sibTrans" cxnId="{356DE3D1-E321-4246-9635-2D167BF6509C}">
      <dgm:prSet/>
      <dgm:spPr/>
      <dgm:t>
        <a:bodyPr/>
        <a:lstStyle/>
        <a:p>
          <a:endParaRPr lang="en-US"/>
        </a:p>
      </dgm:t>
    </dgm:pt>
    <dgm:pt modelId="{F3D49911-5B00-7946-B0CA-5200DDC71487}">
      <dgm:prSet custT="1"/>
      <dgm:spPr/>
      <dgm:t>
        <a:bodyPr/>
        <a:lstStyle/>
        <a:p>
          <a:r>
            <a:rPr lang="en-US" sz="2000" b="0" i="0" dirty="0">
              <a:latin typeface="+mn-lt"/>
            </a:rPr>
            <a:t>Traditional Surveillance Data on Asthma/COPD</a:t>
          </a:r>
        </a:p>
      </dgm:t>
    </dgm:pt>
    <dgm:pt modelId="{EE11AA3B-3189-194A-8AAC-73FA9035B164}" type="parTrans" cxnId="{9A890318-E346-7F46-A4DA-5372F9E2B309}">
      <dgm:prSet/>
      <dgm:spPr/>
      <dgm:t>
        <a:bodyPr/>
        <a:lstStyle/>
        <a:p>
          <a:endParaRPr lang="en-US"/>
        </a:p>
      </dgm:t>
    </dgm:pt>
    <dgm:pt modelId="{620A4E26-AA25-304C-A6DC-A0038E92BF2B}" type="sibTrans" cxnId="{9A890318-E346-7F46-A4DA-5372F9E2B309}">
      <dgm:prSet/>
      <dgm:spPr/>
      <dgm:t>
        <a:bodyPr/>
        <a:lstStyle/>
        <a:p>
          <a:endParaRPr lang="en-US"/>
        </a:p>
      </dgm:t>
    </dgm:pt>
    <dgm:pt modelId="{0B474FA8-D3A6-8444-8585-152B230C6D5C}" type="pres">
      <dgm:prSet presAssocID="{47A04FDE-8068-544E-BBDD-1BF282543A88}" presName="Name0" presStyleCnt="0">
        <dgm:presLayoutVars>
          <dgm:dir/>
          <dgm:animOne val="branch"/>
          <dgm:animLvl val="lvl"/>
        </dgm:presLayoutVars>
      </dgm:prSet>
      <dgm:spPr/>
    </dgm:pt>
    <dgm:pt modelId="{159E1CEF-8742-B347-B97F-27E2094EE845}" type="pres">
      <dgm:prSet presAssocID="{4F089270-D709-2749-904E-FACF4AB569C5}" presName="chaos" presStyleCnt="0"/>
      <dgm:spPr/>
    </dgm:pt>
    <dgm:pt modelId="{DA6FF6EA-7E6C-0E44-BE5F-09931E81435E}" type="pres">
      <dgm:prSet presAssocID="{4F089270-D709-2749-904E-FACF4AB569C5}" presName="parTx1" presStyleLbl="revTx" presStyleIdx="0" presStyleCnt="5"/>
      <dgm:spPr/>
    </dgm:pt>
    <dgm:pt modelId="{037A2FE6-182F-164E-9F10-D37FA3645FA3}" type="pres">
      <dgm:prSet presAssocID="{4F089270-D709-2749-904E-FACF4AB569C5}" presName="desTx1" presStyleLbl="revTx" presStyleIdx="1" presStyleCnt="5">
        <dgm:presLayoutVars>
          <dgm:bulletEnabled val="1"/>
        </dgm:presLayoutVars>
      </dgm:prSet>
      <dgm:spPr/>
    </dgm:pt>
    <dgm:pt modelId="{71F785F1-C137-C341-8DAD-9CC8DA192E15}" type="pres">
      <dgm:prSet presAssocID="{4F089270-D709-2749-904E-FACF4AB569C5}" presName="c1" presStyleLbl="node1" presStyleIdx="0" presStyleCnt="19"/>
      <dgm:spPr/>
    </dgm:pt>
    <dgm:pt modelId="{8861B8F5-5908-5B44-8C0B-987F7924C303}" type="pres">
      <dgm:prSet presAssocID="{4F089270-D709-2749-904E-FACF4AB569C5}" presName="c2" presStyleLbl="node1" presStyleIdx="1" presStyleCnt="19"/>
      <dgm:spPr/>
    </dgm:pt>
    <dgm:pt modelId="{6CF8658F-7485-D94A-9E2B-FC55DAEC7BC6}" type="pres">
      <dgm:prSet presAssocID="{4F089270-D709-2749-904E-FACF4AB569C5}" presName="c3" presStyleLbl="node1" presStyleIdx="2" presStyleCnt="19"/>
      <dgm:spPr/>
    </dgm:pt>
    <dgm:pt modelId="{0AC00C95-39C0-F64E-98DC-723211408232}" type="pres">
      <dgm:prSet presAssocID="{4F089270-D709-2749-904E-FACF4AB569C5}" presName="c4" presStyleLbl="node1" presStyleIdx="3" presStyleCnt="19"/>
      <dgm:spPr/>
    </dgm:pt>
    <dgm:pt modelId="{3351BC40-0388-7841-B7E9-2F83B68C919C}" type="pres">
      <dgm:prSet presAssocID="{4F089270-D709-2749-904E-FACF4AB569C5}" presName="c5" presStyleLbl="node1" presStyleIdx="4" presStyleCnt="19"/>
      <dgm:spPr/>
    </dgm:pt>
    <dgm:pt modelId="{9DCE7F90-6D45-034A-8552-AF1BFD59C566}" type="pres">
      <dgm:prSet presAssocID="{4F089270-D709-2749-904E-FACF4AB569C5}" presName="c6" presStyleLbl="node1" presStyleIdx="5" presStyleCnt="19"/>
      <dgm:spPr/>
    </dgm:pt>
    <dgm:pt modelId="{41DC704A-F7DF-124C-A82D-F855D92FC5C4}" type="pres">
      <dgm:prSet presAssocID="{4F089270-D709-2749-904E-FACF4AB569C5}" presName="c7" presStyleLbl="node1" presStyleIdx="6" presStyleCnt="19"/>
      <dgm:spPr/>
    </dgm:pt>
    <dgm:pt modelId="{8323D214-E9A3-AE47-B25D-C6FD56E49E28}" type="pres">
      <dgm:prSet presAssocID="{4F089270-D709-2749-904E-FACF4AB569C5}" presName="c8" presStyleLbl="node1" presStyleIdx="7" presStyleCnt="19"/>
      <dgm:spPr/>
    </dgm:pt>
    <dgm:pt modelId="{F2136BCE-38F1-1345-AC3E-FCE5C78D8096}" type="pres">
      <dgm:prSet presAssocID="{4F089270-D709-2749-904E-FACF4AB569C5}" presName="c9" presStyleLbl="node1" presStyleIdx="8" presStyleCnt="19"/>
      <dgm:spPr/>
    </dgm:pt>
    <dgm:pt modelId="{F5AF4DA7-573D-A643-A999-1984242B1BB2}" type="pres">
      <dgm:prSet presAssocID="{4F089270-D709-2749-904E-FACF4AB569C5}" presName="c10" presStyleLbl="node1" presStyleIdx="9" presStyleCnt="19"/>
      <dgm:spPr/>
    </dgm:pt>
    <dgm:pt modelId="{A0E0A5E9-11AC-A147-9BD1-0897370BE346}" type="pres">
      <dgm:prSet presAssocID="{4F089270-D709-2749-904E-FACF4AB569C5}" presName="c11" presStyleLbl="node1" presStyleIdx="10" presStyleCnt="19"/>
      <dgm:spPr/>
    </dgm:pt>
    <dgm:pt modelId="{8B3C2B6C-62E1-E24E-B191-BD4F8716318D}" type="pres">
      <dgm:prSet presAssocID="{4F089270-D709-2749-904E-FACF4AB569C5}" presName="c12" presStyleLbl="node1" presStyleIdx="11" presStyleCnt="19"/>
      <dgm:spPr/>
    </dgm:pt>
    <dgm:pt modelId="{B656F1F0-3178-9844-B650-9509C1D030E9}" type="pres">
      <dgm:prSet presAssocID="{4F089270-D709-2749-904E-FACF4AB569C5}" presName="c13" presStyleLbl="node1" presStyleIdx="12" presStyleCnt="19"/>
      <dgm:spPr/>
    </dgm:pt>
    <dgm:pt modelId="{A5E3CB52-AABF-814D-9BBA-DF7FD6DBA53D}" type="pres">
      <dgm:prSet presAssocID="{4F089270-D709-2749-904E-FACF4AB569C5}" presName="c14" presStyleLbl="node1" presStyleIdx="13" presStyleCnt="19"/>
      <dgm:spPr/>
    </dgm:pt>
    <dgm:pt modelId="{14659351-3D56-4D49-ADBE-C2808CE2DBBA}" type="pres">
      <dgm:prSet presAssocID="{4F089270-D709-2749-904E-FACF4AB569C5}" presName="c15" presStyleLbl="node1" presStyleIdx="14" presStyleCnt="19"/>
      <dgm:spPr/>
    </dgm:pt>
    <dgm:pt modelId="{2D6A3B7F-8DBA-A74C-A3A0-F4839BB00FFF}" type="pres">
      <dgm:prSet presAssocID="{4F089270-D709-2749-904E-FACF4AB569C5}" presName="c16" presStyleLbl="node1" presStyleIdx="15" presStyleCnt="19"/>
      <dgm:spPr/>
    </dgm:pt>
    <dgm:pt modelId="{168521F2-D771-154A-A5D8-83EE1666443B}" type="pres">
      <dgm:prSet presAssocID="{4F089270-D709-2749-904E-FACF4AB569C5}" presName="c17" presStyleLbl="node1" presStyleIdx="16" presStyleCnt="19"/>
      <dgm:spPr/>
    </dgm:pt>
    <dgm:pt modelId="{20ABC98B-C0C1-744B-8096-B4183F965A98}" type="pres">
      <dgm:prSet presAssocID="{4F089270-D709-2749-904E-FACF4AB569C5}" presName="c18" presStyleLbl="node1" presStyleIdx="17" presStyleCnt="19"/>
      <dgm:spPr/>
    </dgm:pt>
    <dgm:pt modelId="{27B5977F-1EE0-4542-8EDC-670A70F26898}" type="pres">
      <dgm:prSet presAssocID="{544C4616-A0D7-1B46-A36D-88FCDB2C7F5F}" presName="chevronComposite1" presStyleCnt="0"/>
      <dgm:spPr/>
    </dgm:pt>
    <dgm:pt modelId="{C079549D-C331-0D4E-8062-8172BDD73CFB}" type="pres">
      <dgm:prSet presAssocID="{544C4616-A0D7-1B46-A36D-88FCDB2C7F5F}" presName="chevron1" presStyleLbl="sibTrans2D1" presStyleIdx="0" presStyleCnt="2"/>
      <dgm:spPr/>
    </dgm:pt>
    <dgm:pt modelId="{67372118-507B-1C4A-B9BB-167A95340CF7}" type="pres">
      <dgm:prSet presAssocID="{544C4616-A0D7-1B46-A36D-88FCDB2C7F5F}" presName="spChevron1" presStyleCnt="0"/>
      <dgm:spPr/>
    </dgm:pt>
    <dgm:pt modelId="{950689C8-D650-7E47-8E3A-D6EBE20C925B}" type="pres">
      <dgm:prSet presAssocID="{BE55B560-E11F-A54C-81B1-DFA22D6A0026}" presName="middle" presStyleCnt="0"/>
      <dgm:spPr/>
    </dgm:pt>
    <dgm:pt modelId="{DC16A1C9-6F88-D84A-AF5C-220476B63C30}" type="pres">
      <dgm:prSet presAssocID="{BE55B560-E11F-A54C-81B1-DFA22D6A0026}" presName="parTxMid" presStyleLbl="revTx" presStyleIdx="2" presStyleCnt="5"/>
      <dgm:spPr/>
    </dgm:pt>
    <dgm:pt modelId="{0016C081-19C9-9845-B8D0-1DC135E19F28}" type="pres">
      <dgm:prSet presAssocID="{BE55B560-E11F-A54C-81B1-DFA22D6A0026}" presName="desTxMid" presStyleLbl="revTx" presStyleIdx="3" presStyleCnt="5">
        <dgm:presLayoutVars>
          <dgm:bulletEnabled val="1"/>
        </dgm:presLayoutVars>
      </dgm:prSet>
      <dgm:spPr/>
    </dgm:pt>
    <dgm:pt modelId="{7F162B80-C1AB-524A-B704-E954ECCDA929}" type="pres">
      <dgm:prSet presAssocID="{BE55B560-E11F-A54C-81B1-DFA22D6A0026}" presName="spMid" presStyleCnt="0"/>
      <dgm:spPr/>
    </dgm:pt>
    <dgm:pt modelId="{58AB91D2-EA13-D440-9C74-38235B89EDD0}" type="pres">
      <dgm:prSet presAssocID="{749E80FA-396C-C446-8DAE-66FAA2CBEC4B}" presName="chevronComposite1" presStyleCnt="0"/>
      <dgm:spPr/>
    </dgm:pt>
    <dgm:pt modelId="{2460D962-A1BB-9648-8E12-6B324EE9914B}" type="pres">
      <dgm:prSet presAssocID="{749E80FA-396C-C446-8DAE-66FAA2CBEC4B}" presName="chevron1" presStyleLbl="sibTrans2D1" presStyleIdx="1" presStyleCnt="2"/>
      <dgm:spPr/>
    </dgm:pt>
    <dgm:pt modelId="{19C371F3-94B3-6B47-915B-D37DE2BB12D6}" type="pres">
      <dgm:prSet presAssocID="{749E80FA-396C-C446-8DAE-66FAA2CBEC4B}" presName="spChevron1" presStyleCnt="0"/>
      <dgm:spPr/>
    </dgm:pt>
    <dgm:pt modelId="{62481762-E262-C64C-955A-5E6A6B4EF2E9}" type="pres">
      <dgm:prSet presAssocID="{1D34D1D6-4644-714B-B258-080EB31C83D3}" presName="last" presStyleCnt="0"/>
      <dgm:spPr/>
    </dgm:pt>
    <dgm:pt modelId="{C917563F-A8B5-854D-A28D-2040D6322F0B}" type="pres">
      <dgm:prSet presAssocID="{1D34D1D6-4644-714B-B258-080EB31C83D3}" presName="circleTx" presStyleLbl="node1" presStyleIdx="18" presStyleCnt="19"/>
      <dgm:spPr/>
    </dgm:pt>
    <dgm:pt modelId="{B2AF21A6-B00E-8D4C-ACDF-115009DF1B8C}" type="pres">
      <dgm:prSet presAssocID="{1D34D1D6-4644-714B-B258-080EB31C83D3}" presName="desTxN" presStyleLbl="revTx" presStyleIdx="4" presStyleCnt="5">
        <dgm:presLayoutVars>
          <dgm:bulletEnabled val="1"/>
        </dgm:presLayoutVars>
      </dgm:prSet>
      <dgm:spPr/>
    </dgm:pt>
    <dgm:pt modelId="{BD5D841C-059C-894B-BFD3-776870D5C945}" type="pres">
      <dgm:prSet presAssocID="{1D34D1D6-4644-714B-B258-080EB31C83D3}" presName="spN" presStyleCnt="0"/>
      <dgm:spPr/>
    </dgm:pt>
  </dgm:ptLst>
  <dgm:cxnLst>
    <dgm:cxn modelId="{3250B10F-6839-6542-A037-95E1E00E3EB1}" type="presOf" srcId="{4F089270-D709-2749-904E-FACF4AB569C5}" destId="{DA6FF6EA-7E6C-0E44-BE5F-09931E81435E}" srcOrd="0" destOrd="0" presId="urn:microsoft.com/office/officeart/2009/3/layout/RandomtoResultProcess"/>
    <dgm:cxn modelId="{85354614-2786-AD47-ACF9-30CB534FCCFF}" type="presOf" srcId="{9321F2D5-89D8-8849-BBCC-2FDEB80DD331}" destId="{0016C081-19C9-9845-B8D0-1DC135E19F28}" srcOrd="0" destOrd="0" presId="urn:microsoft.com/office/officeart/2009/3/layout/RandomtoResultProcess"/>
    <dgm:cxn modelId="{9A890318-E346-7F46-A4DA-5372F9E2B309}" srcId="{1D34D1D6-4644-714B-B258-080EB31C83D3}" destId="{F3D49911-5B00-7946-B0CA-5200DDC71487}" srcOrd="0" destOrd="0" parTransId="{EE11AA3B-3189-194A-8AAC-73FA9035B164}" sibTransId="{620A4E26-AA25-304C-A6DC-A0038E92BF2B}"/>
    <dgm:cxn modelId="{B96EA32E-921B-314F-99F6-BBE6AC8550B0}" type="presOf" srcId="{F3D49911-5B00-7946-B0CA-5200DDC71487}" destId="{B2AF21A6-B00E-8D4C-ACDF-115009DF1B8C}" srcOrd="0" destOrd="0" presId="urn:microsoft.com/office/officeart/2009/3/layout/RandomtoResultProcess"/>
    <dgm:cxn modelId="{5079AB71-D89A-A648-962F-87CDF2F1C0EF}" type="presOf" srcId="{3476DFA8-F0FC-C648-8A53-E2E4D30A94AA}" destId="{037A2FE6-182F-164E-9F10-D37FA3645FA3}" srcOrd="0" destOrd="0" presId="urn:microsoft.com/office/officeart/2009/3/layout/RandomtoResultProcess"/>
    <dgm:cxn modelId="{034E2075-ADAC-1B4D-A48D-C65B4375E0ED}" type="presOf" srcId="{1D34D1D6-4644-714B-B258-080EB31C83D3}" destId="{C917563F-A8B5-854D-A28D-2040D6322F0B}" srcOrd="0" destOrd="0" presId="urn:microsoft.com/office/officeart/2009/3/layout/RandomtoResultProcess"/>
    <dgm:cxn modelId="{70B6128A-B371-3046-AC1C-FC457B9AECB8}" srcId="{47A04FDE-8068-544E-BBDD-1BF282543A88}" destId="{BE55B560-E11F-A54C-81B1-DFA22D6A0026}" srcOrd="1" destOrd="0" parTransId="{D536369B-44FE-0644-A57E-86661B00584B}" sibTransId="{749E80FA-396C-C446-8DAE-66FAA2CBEC4B}"/>
    <dgm:cxn modelId="{51AF8FAE-9613-8441-9910-EE1E57E369B0}" type="presOf" srcId="{47A04FDE-8068-544E-BBDD-1BF282543A88}" destId="{0B474FA8-D3A6-8444-8585-152B230C6D5C}" srcOrd="0" destOrd="0" presId="urn:microsoft.com/office/officeart/2009/3/layout/RandomtoResultProcess"/>
    <dgm:cxn modelId="{2CA39BB5-0764-3B46-9161-9913BDF8A7EC}" srcId="{47A04FDE-8068-544E-BBDD-1BF282543A88}" destId="{4F089270-D709-2749-904E-FACF4AB569C5}" srcOrd="0" destOrd="0" parTransId="{E6C13ACC-CA7C-5C4A-8FB8-7001BC116ACA}" sibTransId="{544C4616-A0D7-1B46-A36D-88FCDB2C7F5F}"/>
    <dgm:cxn modelId="{EAC8E0C0-427F-A545-9165-BDFC740A3770}" srcId="{BE55B560-E11F-A54C-81B1-DFA22D6A0026}" destId="{9321F2D5-89D8-8849-BBCC-2FDEB80DD331}" srcOrd="0" destOrd="0" parTransId="{D395AE7C-774B-C04F-9B9F-3D723663A6E4}" sibTransId="{8F969785-8ED3-C04D-B3B6-CCCDB9EDAE79}"/>
    <dgm:cxn modelId="{356DE3D1-E321-4246-9635-2D167BF6509C}" srcId="{47A04FDE-8068-544E-BBDD-1BF282543A88}" destId="{1D34D1D6-4644-714B-B258-080EB31C83D3}" srcOrd="2" destOrd="0" parTransId="{4C743CED-DAD3-3149-8AF0-1A6BD88C65A3}" sibTransId="{80B29A1B-7DF6-5643-8018-EE209C29A854}"/>
    <dgm:cxn modelId="{4CC0ECD6-DC23-5C41-B05F-DEFBF1CA1C0D}" type="presOf" srcId="{BE55B560-E11F-A54C-81B1-DFA22D6A0026}" destId="{DC16A1C9-6F88-D84A-AF5C-220476B63C30}" srcOrd="0" destOrd="0" presId="urn:microsoft.com/office/officeart/2009/3/layout/RandomtoResultProcess"/>
    <dgm:cxn modelId="{635D7DD9-AF2A-DD48-9B33-FD1A24555E9C}" srcId="{4F089270-D709-2749-904E-FACF4AB569C5}" destId="{3476DFA8-F0FC-C648-8A53-E2E4D30A94AA}" srcOrd="0" destOrd="0" parTransId="{E51CDCDA-DE26-E24D-B7AC-02273A64E0A3}" sibTransId="{46C05FBB-81E3-3D40-A07C-DE7505A366C6}"/>
    <dgm:cxn modelId="{1844C5FB-0BFE-B749-9D0B-EA5EF74EC54A}" type="presParOf" srcId="{0B474FA8-D3A6-8444-8585-152B230C6D5C}" destId="{159E1CEF-8742-B347-B97F-27E2094EE845}" srcOrd="0" destOrd="0" presId="urn:microsoft.com/office/officeart/2009/3/layout/RandomtoResultProcess"/>
    <dgm:cxn modelId="{3A2F7559-509B-7B41-988E-83849D8610E2}" type="presParOf" srcId="{159E1CEF-8742-B347-B97F-27E2094EE845}" destId="{DA6FF6EA-7E6C-0E44-BE5F-09931E81435E}" srcOrd="0" destOrd="0" presId="urn:microsoft.com/office/officeart/2009/3/layout/RandomtoResultProcess"/>
    <dgm:cxn modelId="{A13001E8-A5D2-C447-9E3C-B6E30EC266AD}" type="presParOf" srcId="{159E1CEF-8742-B347-B97F-27E2094EE845}" destId="{037A2FE6-182F-164E-9F10-D37FA3645FA3}" srcOrd="1" destOrd="0" presId="urn:microsoft.com/office/officeart/2009/3/layout/RandomtoResultProcess"/>
    <dgm:cxn modelId="{A6E06107-F0C5-3A45-8559-33A5B46A9448}" type="presParOf" srcId="{159E1CEF-8742-B347-B97F-27E2094EE845}" destId="{71F785F1-C137-C341-8DAD-9CC8DA192E15}" srcOrd="2" destOrd="0" presId="urn:microsoft.com/office/officeart/2009/3/layout/RandomtoResultProcess"/>
    <dgm:cxn modelId="{FEEA5E3F-75AA-6348-9E2D-40092A6274AF}" type="presParOf" srcId="{159E1CEF-8742-B347-B97F-27E2094EE845}" destId="{8861B8F5-5908-5B44-8C0B-987F7924C303}" srcOrd="3" destOrd="0" presId="urn:microsoft.com/office/officeart/2009/3/layout/RandomtoResultProcess"/>
    <dgm:cxn modelId="{419937C3-7F05-FC4E-9840-E0C133EE3CE4}" type="presParOf" srcId="{159E1CEF-8742-B347-B97F-27E2094EE845}" destId="{6CF8658F-7485-D94A-9E2B-FC55DAEC7BC6}" srcOrd="4" destOrd="0" presId="urn:microsoft.com/office/officeart/2009/3/layout/RandomtoResultProcess"/>
    <dgm:cxn modelId="{C82E4630-149B-9347-B078-FFE27418E104}" type="presParOf" srcId="{159E1CEF-8742-B347-B97F-27E2094EE845}" destId="{0AC00C95-39C0-F64E-98DC-723211408232}" srcOrd="5" destOrd="0" presId="urn:microsoft.com/office/officeart/2009/3/layout/RandomtoResultProcess"/>
    <dgm:cxn modelId="{EC7586E8-A635-7D44-9B45-1F79ABED56D5}" type="presParOf" srcId="{159E1CEF-8742-B347-B97F-27E2094EE845}" destId="{3351BC40-0388-7841-B7E9-2F83B68C919C}" srcOrd="6" destOrd="0" presId="urn:microsoft.com/office/officeart/2009/3/layout/RandomtoResultProcess"/>
    <dgm:cxn modelId="{06CA67BB-596C-744A-8DE5-B5B33C06343A}" type="presParOf" srcId="{159E1CEF-8742-B347-B97F-27E2094EE845}" destId="{9DCE7F90-6D45-034A-8552-AF1BFD59C566}" srcOrd="7" destOrd="0" presId="urn:microsoft.com/office/officeart/2009/3/layout/RandomtoResultProcess"/>
    <dgm:cxn modelId="{D0742F32-934E-F249-BEC5-3E32E553B3BF}" type="presParOf" srcId="{159E1CEF-8742-B347-B97F-27E2094EE845}" destId="{41DC704A-F7DF-124C-A82D-F855D92FC5C4}" srcOrd="8" destOrd="0" presId="urn:microsoft.com/office/officeart/2009/3/layout/RandomtoResultProcess"/>
    <dgm:cxn modelId="{2A7EB5A9-123F-4A4A-8317-F8E0637853D9}" type="presParOf" srcId="{159E1CEF-8742-B347-B97F-27E2094EE845}" destId="{8323D214-E9A3-AE47-B25D-C6FD56E49E28}" srcOrd="9" destOrd="0" presId="urn:microsoft.com/office/officeart/2009/3/layout/RandomtoResultProcess"/>
    <dgm:cxn modelId="{80ABCC24-C079-9C4F-AE94-E26CC9D809F1}" type="presParOf" srcId="{159E1CEF-8742-B347-B97F-27E2094EE845}" destId="{F2136BCE-38F1-1345-AC3E-FCE5C78D8096}" srcOrd="10" destOrd="0" presId="urn:microsoft.com/office/officeart/2009/3/layout/RandomtoResultProcess"/>
    <dgm:cxn modelId="{239CBA8E-7855-BD42-8C56-A58F907D09D1}" type="presParOf" srcId="{159E1CEF-8742-B347-B97F-27E2094EE845}" destId="{F5AF4DA7-573D-A643-A999-1984242B1BB2}" srcOrd="11" destOrd="0" presId="urn:microsoft.com/office/officeart/2009/3/layout/RandomtoResultProcess"/>
    <dgm:cxn modelId="{CF01F350-0750-8F46-98FD-F650E11DE361}" type="presParOf" srcId="{159E1CEF-8742-B347-B97F-27E2094EE845}" destId="{A0E0A5E9-11AC-A147-9BD1-0897370BE346}" srcOrd="12" destOrd="0" presId="urn:microsoft.com/office/officeart/2009/3/layout/RandomtoResultProcess"/>
    <dgm:cxn modelId="{B483B65D-CF62-1F47-96D3-1B5D5A500BCA}" type="presParOf" srcId="{159E1CEF-8742-B347-B97F-27E2094EE845}" destId="{8B3C2B6C-62E1-E24E-B191-BD4F8716318D}" srcOrd="13" destOrd="0" presId="urn:microsoft.com/office/officeart/2009/3/layout/RandomtoResultProcess"/>
    <dgm:cxn modelId="{BFDE2D2D-940A-0548-AA8F-6B50C8037082}" type="presParOf" srcId="{159E1CEF-8742-B347-B97F-27E2094EE845}" destId="{B656F1F0-3178-9844-B650-9509C1D030E9}" srcOrd="14" destOrd="0" presId="urn:microsoft.com/office/officeart/2009/3/layout/RandomtoResultProcess"/>
    <dgm:cxn modelId="{9FB06E3A-7A8C-164D-A8E2-2666EF2C1DEE}" type="presParOf" srcId="{159E1CEF-8742-B347-B97F-27E2094EE845}" destId="{A5E3CB52-AABF-814D-9BBA-DF7FD6DBA53D}" srcOrd="15" destOrd="0" presId="urn:microsoft.com/office/officeart/2009/3/layout/RandomtoResultProcess"/>
    <dgm:cxn modelId="{B2826914-127A-064D-B436-E5088FEF0D23}" type="presParOf" srcId="{159E1CEF-8742-B347-B97F-27E2094EE845}" destId="{14659351-3D56-4D49-ADBE-C2808CE2DBBA}" srcOrd="16" destOrd="0" presId="urn:microsoft.com/office/officeart/2009/3/layout/RandomtoResultProcess"/>
    <dgm:cxn modelId="{BA56E1BF-27A1-D944-A616-CE953BD8B0D8}" type="presParOf" srcId="{159E1CEF-8742-B347-B97F-27E2094EE845}" destId="{2D6A3B7F-8DBA-A74C-A3A0-F4839BB00FFF}" srcOrd="17" destOrd="0" presId="urn:microsoft.com/office/officeart/2009/3/layout/RandomtoResultProcess"/>
    <dgm:cxn modelId="{083C7597-A8DD-424E-837C-1D6FBF6B5EB4}" type="presParOf" srcId="{159E1CEF-8742-B347-B97F-27E2094EE845}" destId="{168521F2-D771-154A-A5D8-83EE1666443B}" srcOrd="18" destOrd="0" presId="urn:microsoft.com/office/officeart/2009/3/layout/RandomtoResultProcess"/>
    <dgm:cxn modelId="{DDC30DE2-34B2-0546-81C2-E9095BA506AD}" type="presParOf" srcId="{159E1CEF-8742-B347-B97F-27E2094EE845}" destId="{20ABC98B-C0C1-744B-8096-B4183F965A98}" srcOrd="19" destOrd="0" presId="urn:microsoft.com/office/officeart/2009/3/layout/RandomtoResultProcess"/>
    <dgm:cxn modelId="{9C964EB5-A1EB-2149-A511-91A4A70D6CEF}" type="presParOf" srcId="{0B474FA8-D3A6-8444-8585-152B230C6D5C}" destId="{27B5977F-1EE0-4542-8EDC-670A70F26898}" srcOrd="1" destOrd="0" presId="urn:microsoft.com/office/officeart/2009/3/layout/RandomtoResultProcess"/>
    <dgm:cxn modelId="{8AD10C79-F247-D749-BC0D-DA4D0C2D3C27}" type="presParOf" srcId="{27B5977F-1EE0-4542-8EDC-670A70F26898}" destId="{C079549D-C331-0D4E-8062-8172BDD73CFB}" srcOrd="0" destOrd="0" presId="urn:microsoft.com/office/officeart/2009/3/layout/RandomtoResultProcess"/>
    <dgm:cxn modelId="{2F16ACE2-952E-3849-A667-8B4883CB5D24}" type="presParOf" srcId="{27B5977F-1EE0-4542-8EDC-670A70F26898}" destId="{67372118-507B-1C4A-B9BB-167A95340CF7}" srcOrd="1" destOrd="0" presId="urn:microsoft.com/office/officeart/2009/3/layout/RandomtoResultProcess"/>
    <dgm:cxn modelId="{0BCBCE28-2EA7-F54E-8A63-42695C38A8C4}" type="presParOf" srcId="{0B474FA8-D3A6-8444-8585-152B230C6D5C}" destId="{950689C8-D650-7E47-8E3A-D6EBE20C925B}" srcOrd="2" destOrd="0" presId="urn:microsoft.com/office/officeart/2009/3/layout/RandomtoResultProcess"/>
    <dgm:cxn modelId="{6E50D5E9-D514-3A43-A32B-C5411580AA79}" type="presParOf" srcId="{950689C8-D650-7E47-8E3A-D6EBE20C925B}" destId="{DC16A1C9-6F88-D84A-AF5C-220476B63C30}" srcOrd="0" destOrd="0" presId="urn:microsoft.com/office/officeart/2009/3/layout/RandomtoResultProcess"/>
    <dgm:cxn modelId="{716B5E75-6517-1349-BB97-77D29BE345E6}" type="presParOf" srcId="{950689C8-D650-7E47-8E3A-D6EBE20C925B}" destId="{0016C081-19C9-9845-B8D0-1DC135E19F28}" srcOrd="1" destOrd="0" presId="urn:microsoft.com/office/officeart/2009/3/layout/RandomtoResultProcess"/>
    <dgm:cxn modelId="{881B77B3-8958-B745-8BDD-143A8B35E36A}" type="presParOf" srcId="{950689C8-D650-7E47-8E3A-D6EBE20C925B}" destId="{7F162B80-C1AB-524A-B704-E954ECCDA929}" srcOrd="2" destOrd="0" presId="urn:microsoft.com/office/officeart/2009/3/layout/RandomtoResultProcess"/>
    <dgm:cxn modelId="{186373BD-13AA-464D-BFF2-762D097CA8A4}" type="presParOf" srcId="{0B474FA8-D3A6-8444-8585-152B230C6D5C}" destId="{58AB91D2-EA13-D440-9C74-38235B89EDD0}" srcOrd="3" destOrd="0" presId="urn:microsoft.com/office/officeart/2009/3/layout/RandomtoResultProcess"/>
    <dgm:cxn modelId="{2A9CE40B-A88A-C642-BEB6-8FE492C585CB}" type="presParOf" srcId="{58AB91D2-EA13-D440-9C74-38235B89EDD0}" destId="{2460D962-A1BB-9648-8E12-6B324EE9914B}" srcOrd="0" destOrd="0" presId="urn:microsoft.com/office/officeart/2009/3/layout/RandomtoResultProcess"/>
    <dgm:cxn modelId="{B14BC75F-C529-FE40-94F3-FB0D04173338}" type="presParOf" srcId="{58AB91D2-EA13-D440-9C74-38235B89EDD0}" destId="{19C371F3-94B3-6B47-915B-D37DE2BB12D6}" srcOrd="1" destOrd="0" presId="urn:microsoft.com/office/officeart/2009/3/layout/RandomtoResultProcess"/>
    <dgm:cxn modelId="{006A0CC3-0DBD-1948-BE5C-F28DB947716F}" type="presParOf" srcId="{0B474FA8-D3A6-8444-8585-152B230C6D5C}" destId="{62481762-E262-C64C-955A-5E6A6B4EF2E9}" srcOrd="4" destOrd="0" presId="urn:microsoft.com/office/officeart/2009/3/layout/RandomtoResultProcess"/>
    <dgm:cxn modelId="{7D33B4C1-DE1E-B94A-A815-15FE502E580B}" type="presParOf" srcId="{62481762-E262-C64C-955A-5E6A6B4EF2E9}" destId="{C917563F-A8B5-854D-A28D-2040D6322F0B}" srcOrd="0" destOrd="0" presId="urn:microsoft.com/office/officeart/2009/3/layout/RandomtoResultProcess"/>
    <dgm:cxn modelId="{37DA5C2D-EC79-6740-92B2-7960862234FE}" type="presParOf" srcId="{62481762-E262-C64C-955A-5E6A6B4EF2E9}" destId="{B2AF21A6-B00E-8D4C-ACDF-115009DF1B8C}" srcOrd="1" destOrd="0" presId="urn:microsoft.com/office/officeart/2009/3/layout/RandomtoResultProcess"/>
    <dgm:cxn modelId="{28DD1BD9-57AF-4840-B44F-D53C97429D3C}" type="presParOf" srcId="{62481762-E262-C64C-955A-5E6A6B4EF2E9}" destId="{BD5D841C-059C-894B-BFD3-776870D5C945}" srcOrd="2" destOrd="0" presId="urn:microsoft.com/office/officeart/2009/3/layout/RandomtoResul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D61CBF4-503C-4C16-86CB-7439AE5C2A96}"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EA9CFB7E-5C39-4B6F-A264-66692E3C5410}">
      <dgm:prSet/>
      <dgm:spPr/>
      <dgm:t>
        <a:bodyPr/>
        <a:lstStyle/>
        <a:p>
          <a:r>
            <a:rPr lang="en-US" b="1" dirty="0">
              <a:solidFill>
                <a:srgbClr val="C00000"/>
              </a:solidFill>
            </a:rPr>
            <a:t>Method 1</a:t>
          </a:r>
          <a:r>
            <a:rPr lang="en-US" dirty="0"/>
            <a:t>: </a:t>
          </a:r>
          <a:r>
            <a:rPr lang="en-US" dirty="0">
              <a:solidFill>
                <a:schemeClr val="bg1"/>
              </a:solidFill>
            </a:rPr>
            <a:t>Medical opinion mining on social media platforms (Twitter, FB) and internet search intensities (Google Trends).</a:t>
          </a:r>
        </a:p>
      </dgm:t>
    </dgm:pt>
    <dgm:pt modelId="{05CFCD5B-5A00-48E7-9925-5843716BA86C}" type="parTrans" cxnId="{0E84152B-A70F-477F-8A9F-66FE418BFA8E}">
      <dgm:prSet/>
      <dgm:spPr/>
      <dgm:t>
        <a:bodyPr/>
        <a:lstStyle/>
        <a:p>
          <a:endParaRPr lang="en-US"/>
        </a:p>
      </dgm:t>
    </dgm:pt>
    <dgm:pt modelId="{135CCADF-17B6-444D-87E9-1985D1325799}" type="sibTrans" cxnId="{0E84152B-A70F-477F-8A9F-66FE418BFA8E}">
      <dgm:prSet/>
      <dgm:spPr/>
      <dgm:t>
        <a:bodyPr/>
        <a:lstStyle/>
        <a:p>
          <a:endParaRPr lang="en-US"/>
        </a:p>
      </dgm:t>
    </dgm:pt>
    <dgm:pt modelId="{716D3088-2ECB-4F53-B984-07758DABC0D5}">
      <dgm:prSet custT="1"/>
      <dgm:spPr/>
      <dgm:t>
        <a:bodyPr/>
        <a:lstStyle/>
        <a:p>
          <a:r>
            <a:rPr lang="en-US" sz="1600" dirty="0"/>
            <a:t>The sentiment analysis reveals the aggregate level trend in (chronic) disease in a specific region.</a:t>
          </a:r>
        </a:p>
      </dgm:t>
    </dgm:pt>
    <dgm:pt modelId="{E7C2110F-9471-401A-AD4C-F5080482FA90}" type="parTrans" cxnId="{69254771-F3C1-4E50-8FB4-5CD13127493D}">
      <dgm:prSet/>
      <dgm:spPr/>
      <dgm:t>
        <a:bodyPr/>
        <a:lstStyle/>
        <a:p>
          <a:endParaRPr lang="en-US"/>
        </a:p>
      </dgm:t>
    </dgm:pt>
    <dgm:pt modelId="{5F7FBF4B-413D-4D83-94DB-A8D68845224F}" type="sibTrans" cxnId="{69254771-F3C1-4E50-8FB4-5CD13127493D}">
      <dgm:prSet/>
      <dgm:spPr/>
      <dgm:t>
        <a:bodyPr/>
        <a:lstStyle/>
        <a:p>
          <a:endParaRPr lang="en-US"/>
        </a:p>
      </dgm:t>
    </dgm:pt>
    <dgm:pt modelId="{142D97DC-998E-4F7C-A451-9EF77BCA3D71}">
      <dgm:prSet custT="1"/>
      <dgm:spPr/>
      <dgm:t>
        <a:bodyPr/>
        <a:lstStyle/>
        <a:p>
          <a:r>
            <a:rPr lang="en-US" sz="1600" dirty="0"/>
            <a:t>Can be used for developing regional predictive models for the spread of disease  (symptoms), which could be useful for health-care resource optimization.</a:t>
          </a:r>
        </a:p>
      </dgm:t>
    </dgm:pt>
    <dgm:pt modelId="{D19FA1EC-E98A-4852-AA50-28BD35DBA194}" type="parTrans" cxnId="{D781937A-7DA4-4FB9-8677-F7BAE73C9A96}">
      <dgm:prSet/>
      <dgm:spPr/>
      <dgm:t>
        <a:bodyPr/>
        <a:lstStyle/>
        <a:p>
          <a:endParaRPr lang="en-US"/>
        </a:p>
      </dgm:t>
    </dgm:pt>
    <dgm:pt modelId="{811F08A1-D8B6-4C67-BD71-F4CDF30C9A35}" type="sibTrans" cxnId="{D781937A-7DA4-4FB9-8677-F7BAE73C9A96}">
      <dgm:prSet/>
      <dgm:spPr/>
      <dgm:t>
        <a:bodyPr/>
        <a:lstStyle/>
        <a:p>
          <a:endParaRPr lang="en-US"/>
        </a:p>
      </dgm:t>
    </dgm:pt>
    <dgm:pt modelId="{94CCC4C0-40AB-420B-B550-454E3FF2E83D}">
      <dgm:prSet/>
      <dgm:spPr/>
      <dgm:t>
        <a:bodyPr/>
        <a:lstStyle/>
        <a:p>
          <a:r>
            <a:rPr lang="en-US" b="1" dirty="0">
              <a:solidFill>
                <a:srgbClr val="C00000"/>
              </a:solidFill>
            </a:rPr>
            <a:t>Method 2</a:t>
          </a:r>
          <a:r>
            <a:rPr lang="en-US" dirty="0"/>
            <a:t>: </a:t>
          </a:r>
          <a:r>
            <a:rPr lang="en-US" dirty="0">
              <a:solidFill>
                <a:schemeClr val="bg1"/>
              </a:solidFill>
            </a:rPr>
            <a:t>Individual-level 7/24 monitoring for symptoms of paid or voluntary participants through mobile health apps.</a:t>
          </a:r>
        </a:p>
      </dgm:t>
    </dgm:pt>
    <dgm:pt modelId="{23A69BA0-2CCE-4B87-905F-AD6FDE062E9E}" type="parTrans" cxnId="{4EC070B7-DD2D-44FD-97C8-6BDD480A479A}">
      <dgm:prSet/>
      <dgm:spPr/>
      <dgm:t>
        <a:bodyPr/>
        <a:lstStyle/>
        <a:p>
          <a:endParaRPr lang="en-US"/>
        </a:p>
      </dgm:t>
    </dgm:pt>
    <dgm:pt modelId="{454E7F14-8E57-48C2-92D1-E9C71A14AA8E}" type="sibTrans" cxnId="{4EC070B7-DD2D-44FD-97C8-6BDD480A479A}">
      <dgm:prSet/>
      <dgm:spPr/>
      <dgm:t>
        <a:bodyPr/>
        <a:lstStyle/>
        <a:p>
          <a:endParaRPr lang="en-US"/>
        </a:p>
      </dgm:t>
    </dgm:pt>
    <dgm:pt modelId="{0BBDE433-D495-4E97-8106-AD5E2F983B11}">
      <dgm:prSet custT="1"/>
      <dgm:spPr/>
      <dgm:t>
        <a:bodyPr/>
        <a:lstStyle/>
        <a:p>
          <a:r>
            <a:rPr lang="en-US" sz="1600" dirty="0"/>
            <a:t>Symptoms can be self-reported during exacerbations,</a:t>
          </a:r>
        </a:p>
      </dgm:t>
    </dgm:pt>
    <dgm:pt modelId="{66347A04-0C11-4015-A6B9-5BADF544DE46}" type="parTrans" cxnId="{C4660469-E1B9-42EC-B50A-E3F97146F285}">
      <dgm:prSet/>
      <dgm:spPr/>
      <dgm:t>
        <a:bodyPr/>
        <a:lstStyle/>
        <a:p>
          <a:endParaRPr lang="en-US"/>
        </a:p>
      </dgm:t>
    </dgm:pt>
    <dgm:pt modelId="{477CC94F-585B-48DF-92FE-B8A3A67B685C}" type="sibTrans" cxnId="{C4660469-E1B9-42EC-B50A-E3F97146F285}">
      <dgm:prSet/>
      <dgm:spPr/>
      <dgm:t>
        <a:bodyPr/>
        <a:lstStyle/>
        <a:p>
          <a:endParaRPr lang="en-US"/>
        </a:p>
      </dgm:t>
    </dgm:pt>
    <dgm:pt modelId="{64F67C85-8007-429B-B1D4-9F26767B5514}">
      <dgm:prSet custT="1"/>
      <dgm:spPr/>
      <dgm:t>
        <a:bodyPr/>
        <a:lstStyle/>
        <a:p>
          <a:r>
            <a:rPr lang="en-US" sz="1600" dirty="0"/>
            <a:t>Symptoms can be recorded by a device (peak-flow meters or inhalers with Nitric Oxide sensors for respiratory conditions) initiated by the patient.</a:t>
          </a:r>
        </a:p>
      </dgm:t>
    </dgm:pt>
    <dgm:pt modelId="{8CDB6B48-3E29-476F-A1B1-7CC5C828FFA1}" type="parTrans" cxnId="{187F8D63-9DEB-4355-880A-6FC70BED56E4}">
      <dgm:prSet/>
      <dgm:spPr/>
      <dgm:t>
        <a:bodyPr/>
        <a:lstStyle/>
        <a:p>
          <a:endParaRPr lang="en-US"/>
        </a:p>
      </dgm:t>
    </dgm:pt>
    <dgm:pt modelId="{A6B4212F-A767-493A-B072-9A2C3F856D5D}" type="sibTrans" cxnId="{187F8D63-9DEB-4355-880A-6FC70BED56E4}">
      <dgm:prSet/>
      <dgm:spPr/>
      <dgm:t>
        <a:bodyPr/>
        <a:lstStyle/>
        <a:p>
          <a:endParaRPr lang="en-US"/>
        </a:p>
      </dgm:t>
    </dgm:pt>
    <dgm:pt modelId="{5178625C-7F17-504E-86F8-8B9760A028BF}" type="pres">
      <dgm:prSet presAssocID="{0D61CBF4-503C-4C16-86CB-7439AE5C2A96}" presName="Name0" presStyleCnt="0">
        <dgm:presLayoutVars>
          <dgm:dir/>
          <dgm:animLvl val="lvl"/>
          <dgm:resizeHandles val="exact"/>
        </dgm:presLayoutVars>
      </dgm:prSet>
      <dgm:spPr/>
    </dgm:pt>
    <dgm:pt modelId="{720D12E5-2B04-3048-A81E-0FB26F07916D}" type="pres">
      <dgm:prSet presAssocID="{EA9CFB7E-5C39-4B6F-A264-66692E3C5410}" presName="linNode" presStyleCnt="0"/>
      <dgm:spPr/>
    </dgm:pt>
    <dgm:pt modelId="{2AC01922-532A-3A4F-A801-038B2DE662FB}" type="pres">
      <dgm:prSet presAssocID="{EA9CFB7E-5C39-4B6F-A264-66692E3C5410}" presName="parentText" presStyleLbl="node1" presStyleIdx="0" presStyleCnt="2">
        <dgm:presLayoutVars>
          <dgm:chMax val="1"/>
          <dgm:bulletEnabled val="1"/>
        </dgm:presLayoutVars>
      </dgm:prSet>
      <dgm:spPr/>
    </dgm:pt>
    <dgm:pt modelId="{963B8600-DEA1-9440-8C88-F15683550B71}" type="pres">
      <dgm:prSet presAssocID="{EA9CFB7E-5C39-4B6F-A264-66692E3C5410}" presName="descendantText" presStyleLbl="alignAccFollowNode1" presStyleIdx="0" presStyleCnt="2">
        <dgm:presLayoutVars>
          <dgm:bulletEnabled val="1"/>
        </dgm:presLayoutVars>
      </dgm:prSet>
      <dgm:spPr/>
    </dgm:pt>
    <dgm:pt modelId="{C0223AB8-B324-6E4F-9005-8E9FA255DD95}" type="pres">
      <dgm:prSet presAssocID="{135CCADF-17B6-444D-87E9-1985D1325799}" presName="sp" presStyleCnt="0"/>
      <dgm:spPr/>
    </dgm:pt>
    <dgm:pt modelId="{86E4967E-A93C-2141-B28F-D0D4F8B62490}" type="pres">
      <dgm:prSet presAssocID="{94CCC4C0-40AB-420B-B550-454E3FF2E83D}" presName="linNode" presStyleCnt="0"/>
      <dgm:spPr/>
    </dgm:pt>
    <dgm:pt modelId="{B7C13E75-F3E2-4347-8AEE-8AB9C4D70062}" type="pres">
      <dgm:prSet presAssocID="{94CCC4C0-40AB-420B-B550-454E3FF2E83D}" presName="parentText" presStyleLbl="node1" presStyleIdx="1" presStyleCnt="2">
        <dgm:presLayoutVars>
          <dgm:chMax val="1"/>
          <dgm:bulletEnabled val="1"/>
        </dgm:presLayoutVars>
      </dgm:prSet>
      <dgm:spPr/>
    </dgm:pt>
    <dgm:pt modelId="{8F56A5A6-B5EA-C847-858C-7588B416B12A}" type="pres">
      <dgm:prSet presAssocID="{94CCC4C0-40AB-420B-B550-454E3FF2E83D}" presName="descendantText" presStyleLbl="alignAccFollowNode1" presStyleIdx="1" presStyleCnt="2">
        <dgm:presLayoutVars>
          <dgm:bulletEnabled val="1"/>
        </dgm:presLayoutVars>
      </dgm:prSet>
      <dgm:spPr/>
    </dgm:pt>
  </dgm:ptLst>
  <dgm:cxnLst>
    <dgm:cxn modelId="{A516280D-EFFE-6C47-B80A-412A521925E0}" type="presOf" srcId="{142D97DC-998E-4F7C-A451-9EF77BCA3D71}" destId="{963B8600-DEA1-9440-8C88-F15683550B71}" srcOrd="0" destOrd="1" presId="urn:microsoft.com/office/officeart/2005/8/layout/vList5"/>
    <dgm:cxn modelId="{03BF3813-5ADE-4649-AA8F-E1FBE8506F0A}" type="presOf" srcId="{64F67C85-8007-429B-B1D4-9F26767B5514}" destId="{8F56A5A6-B5EA-C847-858C-7588B416B12A}" srcOrd="0" destOrd="1" presId="urn:microsoft.com/office/officeart/2005/8/layout/vList5"/>
    <dgm:cxn modelId="{EB5A1D1A-F5A9-E84E-A8D4-680CC62E5A04}" type="presOf" srcId="{716D3088-2ECB-4F53-B984-07758DABC0D5}" destId="{963B8600-DEA1-9440-8C88-F15683550B71}" srcOrd="0" destOrd="0" presId="urn:microsoft.com/office/officeart/2005/8/layout/vList5"/>
    <dgm:cxn modelId="{0E84152B-A70F-477F-8A9F-66FE418BFA8E}" srcId="{0D61CBF4-503C-4C16-86CB-7439AE5C2A96}" destId="{EA9CFB7E-5C39-4B6F-A264-66692E3C5410}" srcOrd="0" destOrd="0" parTransId="{05CFCD5B-5A00-48E7-9925-5843716BA86C}" sibTransId="{135CCADF-17B6-444D-87E9-1985D1325799}"/>
    <dgm:cxn modelId="{187F8D63-9DEB-4355-880A-6FC70BED56E4}" srcId="{94CCC4C0-40AB-420B-B550-454E3FF2E83D}" destId="{64F67C85-8007-429B-B1D4-9F26767B5514}" srcOrd="1" destOrd="0" parTransId="{8CDB6B48-3E29-476F-A1B1-7CC5C828FFA1}" sibTransId="{A6B4212F-A767-493A-B072-9A2C3F856D5D}"/>
    <dgm:cxn modelId="{C4660469-E1B9-42EC-B50A-E3F97146F285}" srcId="{94CCC4C0-40AB-420B-B550-454E3FF2E83D}" destId="{0BBDE433-D495-4E97-8106-AD5E2F983B11}" srcOrd="0" destOrd="0" parTransId="{66347A04-0C11-4015-A6B9-5BADF544DE46}" sibTransId="{477CC94F-585B-48DF-92FE-B8A3A67B685C}"/>
    <dgm:cxn modelId="{69254771-F3C1-4E50-8FB4-5CD13127493D}" srcId="{EA9CFB7E-5C39-4B6F-A264-66692E3C5410}" destId="{716D3088-2ECB-4F53-B984-07758DABC0D5}" srcOrd="0" destOrd="0" parTransId="{E7C2110F-9471-401A-AD4C-F5080482FA90}" sibTransId="{5F7FBF4B-413D-4D83-94DB-A8D68845224F}"/>
    <dgm:cxn modelId="{D781937A-7DA4-4FB9-8677-F7BAE73C9A96}" srcId="{EA9CFB7E-5C39-4B6F-A264-66692E3C5410}" destId="{142D97DC-998E-4F7C-A451-9EF77BCA3D71}" srcOrd="1" destOrd="0" parTransId="{D19FA1EC-E98A-4852-AA50-28BD35DBA194}" sibTransId="{811F08A1-D8B6-4C67-BD71-F4CDF30C9A35}"/>
    <dgm:cxn modelId="{7D39B07E-8DF3-1B4A-AFCF-3FBCAD35901B}" type="presOf" srcId="{0D61CBF4-503C-4C16-86CB-7439AE5C2A96}" destId="{5178625C-7F17-504E-86F8-8B9760A028BF}" srcOrd="0" destOrd="0" presId="urn:microsoft.com/office/officeart/2005/8/layout/vList5"/>
    <dgm:cxn modelId="{AB05EC90-08BF-5342-923B-8BAF18D13B71}" type="presOf" srcId="{0BBDE433-D495-4E97-8106-AD5E2F983B11}" destId="{8F56A5A6-B5EA-C847-858C-7588B416B12A}" srcOrd="0" destOrd="0" presId="urn:microsoft.com/office/officeart/2005/8/layout/vList5"/>
    <dgm:cxn modelId="{4EC070B7-DD2D-44FD-97C8-6BDD480A479A}" srcId="{0D61CBF4-503C-4C16-86CB-7439AE5C2A96}" destId="{94CCC4C0-40AB-420B-B550-454E3FF2E83D}" srcOrd="1" destOrd="0" parTransId="{23A69BA0-2CCE-4B87-905F-AD6FDE062E9E}" sibTransId="{454E7F14-8E57-48C2-92D1-E9C71A14AA8E}"/>
    <dgm:cxn modelId="{E8A43CD6-E83E-4748-9AA6-D7099C0E680D}" type="presOf" srcId="{94CCC4C0-40AB-420B-B550-454E3FF2E83D}" destId="{B7C13E75-F3E2-4347-8AEE-8AB9C4D70062}" srcOrd="0" destOrd="0" presId="urn:microsoft.com/office/officeart/2005/8/layout/vList5"/>
    <dgm:cxn modelId="{FFC295EF-4735-B942-84E5-CE449A51EB44}" type="presOf" srcId="{EA9CFB7E-5C39-4B6F-A264-66692E3C5410}" destId="{2AC01922-532A-3A4F-A801-038B2DE662FB}" srcOrd="0" destOrd="0" presId="urn:microsoft.com/office/officeart/2005/8/layout/vList5"/>
    <dgm:cxn modelId="{CFB5FDD5-87A0-C942-8D08-4FE7383B1286}" type="presParOf" srcId="{5178625C-7F17-504E-86F8-8B9760A028BF}" destId="{720D12E5-2B04-3048-A81E-0FB26F07916D}" srcOrd="0" destOrd="0" presId="urn:microsoft.com/office/officeart/2005/8/layout/vList5"/>
    <dgm:cxn modelId="{25FB20DB-8BD4-F84F-B842-86FF1C23E958}" type="presParOf" srcId="{720D12E5-2B04-3048-A81E-0FB26F07916D}" destId="{2AC01922-532A-3A4F-A801-038B2DE662FB}" srcOrd="0" destOrd="0" presId="urn:microsoft.com/office/officeart/2005/8/layout/vList5"/>
    <dgm:cxn modelId="{C1FF1A69-7C1F-104C-89D0-B70B30418304}" type="presParOf" srcId="{720D12E5-2B04-3048-A81E-0FB26F07916D}" destId="{963B8600-DEA1-9440-8C88-F15683550B71}" srcOrd="1" destOrd="0" presId="urn:microsoft.com/office/officeart/2005/8/layout/vList5"/>
    <dgm:cxn modelId="{7E03923C-DEB0-4E45-9D91-1A054146B164}" type="presParOf" srcId="{5178625C-7F17-504E-86F8-8B9760A028BF}" destId="{C0223AB8-B324-6E4F-9005-8E9FA255DD95}" srcOrd="1" destOrd="0" presId="urn:microsoft.com/office/officeart/2005/8/layout/vList5"/>
    <dgm:cxn modelId="{60D07DD4-00C1-BC4D-A7AD-DA38A59B7256}" type="presParOf" srcId="{5178625C-7F17-504E-86F8-8B9760A028BF}" destId="{86E4967E-A93C-2141-B28F-D0D4F8B62490}" srcOrd="2" destOrd="0" presId="urn:microsoft.com/office/officeart/2005/8/layout/vList5"/>
    <dgm:cxn modelId="{1C057BA9-1014-C54B-BE5C-6012141FFF7B}" type="presParOf" srcId="{86E4967E-A93C-2141-B28F-D0D4F8B62490}" destId="{B7C13E75-F3E2-4347-8AEE-8AB9C4D70062}" srcOrd="0" destOrd="0" presId="urn:microsoft.com/office/officeart/2005/8/layout/vList5"/>
    <dgm:cxn modelId="{30483097-C8D3-684A-A70B-568EE8ABBD27}" type="presParOf" srcId="{86E4967E-A93C-2141-B28F-D0D4F8B62490}" destId="{8F56A5A6-B5EA-C847-858C-7588B416B12A}"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736D43B-32E5-401C-99F6-FDDFE07B6E38}" type="doc">
      <dgm:prSet loTypeId="urn:microsoft.com/office/officeart/2018/2/layout/IconCircle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27E715D3-617E-4325-A529-87F047CB2528}">
      <dgm:prSet/>
      <dgm:spPr/>
      <dgm:t>
        <a:bodyPr/>
        <a:lstStyle/>
        <a:p>
          <a:r>
            <a:rPr lang="en-CA" dirty="0"/>
            <a:t>Strong </a:t>
          </a:r>
          <a:r>
            <a:rPr lang="en-CA" b="1" dirty="0"/>
            <a:t>medical</a:t>
          </a:r>
          <a:r>
            <a:rPr lang="en-CA" dirty="0"/>
            <a:t> expertise in respiratory chronic conditions in general, asthma and chronic disease surveillance systems in particular. </a:t>
          </a:r>
          <a:endParaRPr lang="en-US" dirty="0"/>
        </a:p>
      </dgm:t>
    </dgm:pt>
    <dgm:pt modelId="{81320ECE-15DC-4F02-AC60-C6D4DFF02963}" type="parTrans" cxnId="{3023E610-2934-4B61-83D4-252F18C29F79}">
      <dgm:prSet/>
      <dgm:spPr/>
      <dgm:t>
        <a:bodyPr/>
        <a:lstStyle/>
        <a:p>
          <a:endParaRPr lang="en-US"/>
        </a:p>
      </dgm:t>
    </dgm:pt>
    <dgm:pt modelId="{C9D064F5-EAA7-4DC3-8E6B-934E3AE42EB2}" type="sibTrans" cxnId="{3023E610-2934-4B61-83D4-252F18C29F79}">
      <dgm:prSet/>
      <dgm:spPr/>
      <dgm:t>
        <a:bodyPr/>
        <a:lstStyle/>
        <a:p>
          <a:endParaRPr lang="en-US"/>
        </a:p>
      </dgm:t>
    </dgm:pt>
    <dgm:pt modelId="{4604587A-CDFA-4757-AE00-138ED6B9CFD9}">
      <dgm:prSet/>
      <dgm:spPr/>
      <dgm:t>
        <a:bodyPr/>
        <a:lstStyle/>
        <a:p>
          <a:r>
            <a:rPr lang="en-CA" b="1" dirty="0"/>
            <a:t>Environmental</a:t>
          </a:r>
          <a:r>
            <a:rPr lang="en-CA" dirty="0"/>
            <a:t> (climatic and air quality) data in hourly frequencies at finer spatial scales, which includes multiple data streams from satellite- and station-based observed measures and predicted values.</a:t>
          </a:r>
          <a:endParaRPr lang="en-US" dirty="0"/>
        </a:p>
      </dgm:t>
    </dgm:pt>
    <dgm:pt modelId="{0C5032F6-BDB6-4C2D-8837-CA7D00B4B8AE}" type="parTrans" cxnId="{5FFC0E93-4E9F-4EC2-B031-510986B655E4}">
      <dgm:prSet/>
      <dgm:spPr/>
      <dgm:t>
        <a:bodyPr/>
        <a:lstStyle/>
        <a:p>
          <a:endParaRPr lang="en-US"/>
        </a:p>
      </dgm:t>
    </dgm:pt>
    <dgm:pt modelId="{5551B9B4-4167-4554-9E76-B3168D2F08A0}" type="sibTrans" cxnId="{5FFC0E93-4E9F-4EC2-B031-510986B655E4}">
      <dgm:prSet/>
      <dgm:spPr/>
      <dgm:t>
        <a:bodyPr/>
        <a:lstStyle/>
        <a:p>
          <a:endParaRPr lang="en-US"/>
        </a:p>
      </dgm:t>
    </dgm:pt>
    <dgm:pt modelId="{8C4F545B-0E79-4B68-A84E-4A90EAEA5148}">
      <dgm:prSet/>
      <dgm:spPr/>
      <dgm:t>
        <a:bodyPr/>
        <a:lstStyle/>
        <a:p>
          <a:r>
            <a:rPr lang="en-CA" dirty="0"/>
            <a:t>State-of-the-art </a:t>
          </a:r>
          <a:r>
            <a:rPr lang="en-CA" b="1" dirty="0"/>
            <a:t>data mining</a:t>
          </a:r>
          <a:r>
            <a:rPr lang="en-CA" dirty="0"/>
            <a:t> methods on multiple social networking platforms and internet </a:t>
          </a:r>
          <a:r>
            <a:rPr lang="en-US" dirty="0"/>
            <a:t>search queries. </a:t>
          </a:r>
        </a:p>
      </dgm:t>
    </dgm:pt>
    <dgm:pt modelId="{15C9EF41-3FEB-4B6A-8137-D3105E4C8889}" type="parTrans" cxnId="{661D314F-E2B0-4F59-AC88-462B95D818FE}">
      <dgm:prSet/>
      <dgm:spPr/>
      <dgm:t>
        <a:bodyPr/>
        <a:lstStyle/>
        <a:p>
          <a:endParaRPr lang="en-US"/>
        </a:p>
      </dgm:t>
    </dgm:pt>
    <dgm:pt modelId="{F99316F8-1100-4472-A3F5-B978A77BAE33}" type="sibTrans" cxnId="{661D314F-E2B0-4F59-AC88-462B95D818FE}">
      <dgm:prSet/>
      <dgm:spPr/>
      <dgm:t>
        <a:bodyPr/>
        <a:lstStyle/>
        <a:p>
          <a:endParaRPr lang="en-US"/>
        </a:p>
      </dgm:t>
    </dgm:pt>
    <dgm:pt modelId="{EA6E7E09-7CAA-4C98-9C6F-2F6FC890EB93}">
      <dgm:prSet/>
      <dgm:spPr/>
      <dgm:t>
        <a:bodyPr/>
        <a:lstStyle/>
        <a:p>
          <a:r>
            <a:rPr lang="en-CA" dirty="0"/>
            <a:t>Advance </a:t>
          </a:r>
          <a:r>
            <a:rPr lang="en-CA" b="1" dirty="0"/>
            <a:t>machine learning</a:t>
          </a:r>
          <a:r>
            <a:rPr lang="en-CA" dirty="0"/>
            <a:t> methods to predict regional asthma symptom trends from our high-dimensional high-frequency environmental data.  </a:t>
          </a:r>
          <a:endParaRPr lang="en-US" dirty="0"/>
        </a:p>
      </dgm:t>
    </dgm:pt>
    <dgm:pt modelId="{61535C5F-D831-49DD-811E-61DEA67B0837}" type="parTrans" cxnId="{0790A581-6736-4F74-B64B-D39C37B2E55D}">
      <dgm:prSet/>
      <dgm:spPr/>
      <dgm:t>
        <a:bodyPr/>
        <a:lstStyle/>
        <a:p>
          <a:endParaRPr lang="en-US"/>
        </a:p>
      </dgm:t>
    </dgm:pt>
    <dgm:pt modelId="{99B6D721-FA67-487B-ADB7-248ED88C1DF5}" type="sibTrans" cxnId="{0790A581-6736-4F74-B64B-D39C37B2E55D}">
      <dgm:prSet/>
      <dgm:spPr/>
      <dgm:t>
        <a:bodyPr/>
        <a:lstStyle/>
        <a:p>
          <a:endParaRPr lang="en-US"/>
        </a:p>
      </dgm:t>
    </dgm:pt>
    <dgm:pt modelId="{98C9877F-0AA5-4B4E-8991-46B9871A67BB}" type="pres">
      <dgm:prSet presAssocID="{F736D43B-32E5-401C-99F6-FDDFE07B6E38}" presName="root" presStyleCnt="0">
        <dgm:presLayoutVars>
          <dgm:dir/>
          <dgm:resizeHandles val="exact"/>
        </dgm:presLayoutVars>
      </dgm:prSet>
      <dgm:spPr/>
    </dgm:pt>
    <dgm:pt modelId="{79619967-61AA-435D-B172-D81C5608DA66}" type="pres">
      <dgm:prSet presAssocID="{F736D43B-32E5-401C-99F6-FDDFE07B6E38}" presName="container" presStyleCnt="0">
        <dgm:presLayoutVars>
          <dgm:dir/>
          <dgm:resizeHandles val="exact"/>
        </dgm:presLayoutVars>
      </dgm:prSet>
      <dgm:spPr/>
    </dgm:pt>
    <dgm:pt modelId="{4C25BB3F-B1E5-46CD-B0C3-FA969C3F8E82}" type="pres">
      <dgm:prSet presAssocID="{27E715D3-617E-4325-A529-87F047CB2528}" presName="compNode" presStyleCnt="0"/>
      <dgm:spPr/>
    </dgm:pt>
    <dgm:pt modelId="{11175D41-A020-4824-9612-66DCE4113A9E}" type="pres">
      <dgm:prSet presAssocID="{27E715D3-617E-4325-A529-87F047CB2528}" presName="iconBgRect" presStyleLbl="bgShp" presStyleIdx="0" presStyleCnt="4"/>
      <dgm:spPr/>
    </dgm:pt>
    <dgm:pt modelId="{A34D0E75-2DD9-438D-B27C-9C2264F8BC38}" type="pres">
      <dgm:prSet presAssocID="{27E715D3-617E-4325-A529-87F047CB252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ethoscope"/>
        </a:ext>
      </dgm:extLst>
    </dgm:pt>
    <dgm:pt modelId="{33829EF1-4C43-4D34-A072-940C669E211B}" type="pres">
      <dgm:prSet presAssocID="{27E715D3-617E-4325-A529-87F047CB2528}" presName="spaceRect" presStyleCnt="0"/>
      <dgm:spPr/>
    </dgm:pt>
    <dgm:pt modelId="{E318A4C7-3E13-4D92-AA08-CCF6D0F991EC}" type="pres">
      <dgm:prSet presAssocID="{27E715D3-617E-4325-A529-87F047CB2528}" presName="textRect" presStyleLbl="revTx" presStyleIdx="0" presStyleCnt="4">
        <dgm:presLayoutVars>
          <dgm:chMax val="1"/>
          <dgm:chPref val="1"/>
        </dgm:presLayoutVars>
      </dgm:prSet>
      <dgm:spPr/>
    </dgm:pt>
    <dgm:pt modelId="{D701F2CD-66AE-4D9C-A3F7-478611158F84}" type="pres">
      <dgm:prSet presAssocID="{C9D064F5-EAA7-4DC3-8E6B-934E3AE42EB2}" presName="sibTrans" presStyleLbl="sibTrans2D1" presStyleIdx="0" presStyleCnt="0"/>
      <dgm:spPr/>
    </dgm:pt>
    <dgm:pt modelId="{51302488-9277-4599-A123-9FF024A0DA5B}" type="pres">
      <dgm:prSet presAssocID="{4604587A-CDFA-4757-AE00-138ED6B9CFD9}" presName="compNode" presStyleCnt="0"/>
      <dgm:spPr/>
    </dgm:pt>
    <dgm:pt modelId="{06FEE4D3-9624-4A48-9BFB-E9C0F772E915}" type="pres">
      <dgm:prSet presAssocID="{4604587A-CDFA-4757-AE00-138ED6B9CFD9}" presName="iconBgRect" presStyleLbl="bgShp" presStyleIdx="1" presStyleCnt="4"/>
      <dgm:spPr/>
    </dgm:pt>
    <dgm:pt modelId="{E754EE6E-787A-4AEA-9D66-9EBE3E02DEEF}" type="pres">
      <dgm:prSet presAssocID="{4604587A-CDFA-4757-AE00-138ED6B9CFD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98A02B02-C2F6-4070-AB3A-B53A2CD634AE}" type="pres">
      <dgm:prSet presAssocID="{4604587A-CDFA-4757-AE00-138ED6B9CFD9}" presName="spaceRect" presStyleCnt="0"/>
      <dgm:spPr/>
    </dgm:pt>
    <dgm:pt modelId="{3EE2DB0E-C1AD-46DF-8981-2D0543D6EB04}" type="pres">
      <dgm:prSet presAssocID="{4604587A-CDFA-4757-AE00-138ED6B9CFD9}" presName="textRect" presStyleLbl="revTx" presStyleIdx="1" presStyleCnt="4">
        <dgm:presLayoutVars>
          <dgm:chMax val="1"/>
          <dgm:chPref val="1"/>
        </dgm:presLayoutVars>
      </dgm:prSet>
      <dgm:spPr/>
    </dgm:pt>
    <dgm:pt modelId="{39257F13-2E5C-4736-9CA5-8E3405821454}" type="pres">
      <dgm:prSet presAssocID="{5551B9B4-4167-4554-9E76-B3168D2F08A0}" presName="sibTrans" presStyleLbl="sibTrans2D1" presStyleIdx="0" presStyleCnt="0"/>
      <dgm:spPr/>
    </dgm:pt>
    <dgm:pt modelId="{19684CB3-92CE-43BF-9B90-A163B963E398}" type="pres">
      <dgm:prSet presAssocID="{8C4F545B-0E79-4B68-A84E-4A90EAEA5148}" presName="compNode" presStyleCnt="0"/>
      <dgm:spPr/>
    </dgm:pt>
    <dgm:pt modelId="{C1E7E8C4-B1C4-42BF-AE59-400719B92277}" type="pres">
      <dgm:prSet presAssocID="{8C4F545B-0E79-4B68-A84E-4A90EAEA5148}" presName="iconBgRect" presStyleLbl="bgShp" presStyleIdx="2" presStyleCnt="4"/>
      <dgm:spPr/>
    </dgm:pt>
    <dgm:pt modelId="{72C4A78E-D447-43C8-BD3B-99772DF9C502}" type="pres">
      <dgm:prSet presAssocID="{8C4F545B-0E79-4B68-A84E-4A90EAEA514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ser Network"/>
        </a:ext>
      </dgm:extLst>
    </dgm:pt>
    <dgm:pt modelId="{81430539-3427-423A-8F4A-E1A93A07A40D}" type="pres">
      <dgm:prSet presAssocID="{8C4F545B-0E79-4B68-A84E-4A90EAEA5148}" presName="spaceRect" presStyleCnt="0"/>
      <dgm:spPr/>
    </dgm:pt>
    <dgm:pt modelId="{E092E860-087D-4B22-86D6-23EE67CC3168}" type="pres">
      <dgm:prSet presAssocID="{8C4F545B-0E79-4B68-A84E-4A90EAEA5148}" presName="textRect" presStyleLbl="revTx" presStyleIdx="2" presStyleCnt="4">
        <dgm:presLayoutVars>
          <dgm:chMax val="1"/>
          <dgm:chPref val="1"/>
        </dgm:presLayoutVars>
      </dgm:prSet>
      <dgm:spPr/>
    </dgm:pt>
    <dgm:pt modelId="{9061CDCE-A16C-457B-89B1-1352E3D9E47D}" type="pres">
      <dgm:prSet presAssocID="{F99316F8-1100-4472-A3F5-B978A77BAE33}" presName="sibTrans" presStyleLbl="sibTrans2D1" presStyleIdx="0" presStyleCnt="0"/>
      <dgm:spPr/>
    </dgm:pt>
    <dgm:pt modelId="{1DB2024E-687D-457D-A602-9CE9CB96115D}" type="pres">
      <dgm:prSet presAssocID="{EA6E7E09-7CAA-4C98-9C6F-2F6FC890EB93}" presName="compNode" presStyleCnt="0"/>
      <dgm:spPr/>
    </dgm:pt>
    <dgm:pt modelId="{8049A8F3-20C6-4D64-9523-C381A4B7B474}" type="pres">
      <dgm:prSet presAssocID="{EA6E7E09-7CAA-4C98-9C6F-2F6FC890EB93}" presName="iconBgRect" presStyleLbl="bgShp" presStyleIdx="3" presStyleCnt="4"/>
      <dgm:spPr/>
    </dgm:pt>
    <dgm:pt modelId="{ADE65F9F-4DE3-4098-8AFD-FE7DC6013072}" type="pres">
      <dgm:prSet presAssocID="{EA6E7E09-7CAA-4C98-9C6F-2F6FC890EB9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esentation with Checklist"/>
        </a:ext>
      </dgm:extLst>
    </dgm:pt>
    <dgm:pt modelId="{D7EF7067-1F80-4ADC-9E74-A0EA0849590A}" type="pres">
      <dgm:prSet presAssocID="{EA6E7E09-7CAA-4C98-9C6F-2F6FC890EB93}" presName="spaceRect" presStyleCnt="0"/>
      <dgm:spPr/>
    </dgm:pt>
    <dgm:pt modelId="{A2458537-05F7-42FD-BCE2-3D2F8F4BDAD3}" type="pres">
      <dgm:prSet presAssocID="{EA6E7E09-7CAA-4C98-9C6F-2F6FC890EB93}" presName="textRect" presStyleLbl="revTx" presStyleIdx="3" presStyleCnt="4">
        <dgm:presLayoutVars>
          <dgm:chMax val="1"/>
          <dgm:chPref val="1"/>
        </dgm:presLayoutVars>
      </dgm:prSet>
      <dgm:spPr/>
    </dgm:pt>
  </dgm:ptLst>
  <dgm:cxnLst>
    <dgm:cxn modelId="{667DEB0F-A5DD-441D-B7A4-D6638523107E}" type="presOf" srcId="{4604587A-CDFA-4757-AE00-138ED6B9CFD9}" destId="{3EE2DB0E-C1AD-46DF-8981-2D0543D6EB04}" srcOrd="0" destOrd="0" presId="urn:microsoft.com/office/officeart/2018/2/layout/IconCircleList"/>
    <dgm:cxn modelId="{3023E610-2934-4B61-83D4-252F18C29F79}" srcId="{F736D43B-32E5-401C-99F6-FDDFE07B6E38}" destId="{27E715D3-617E-4325-A529-87F047CB2528}" srcOrd="0" destOrd="0" parTransId="{81320ECE-15DC-4F02-AC60-C6D4DFF02963}" sibTransId="{C9D064F5-EAA7-4DC3-8E6B-934E3AE42EB2}"/>
    <dgm:cxn modelId="{53EAA34B-6FD6-4126-A5B3-82BF46A2DCCF}" type="presOf" srcId="{F736D43B-32E5-401C-99F6-FDDFE07B6E38}" destId="{98C9877F-0AA5-4B4E-8991-46B9871A67BB}" srcOrd="0" destOrd="0" presId="urn:microsoft.com/office/officeart/2018/2/layout/IconCircleList"/>
    <dgm:cxn modelId="{661D314F-E2B0-4F59-AC88-462B95D818FE}" srcId="{F736D43B-32E5-401C-99F6-FDDFE07B6E38}" destId="{8C4F545B-0E79-4B68-A84E-4A90EAEA5148}" srcOrd="2" destOrd="0" parTransId="{15C9EF41-3FEB-4B6A-8137-D3105E4C8889}" sibTransId="{F99316F8-1100-4472-A3F5-B978A77BAE33}"/>
    <dgm:cxn modelId="{02F8285A-684F-47F5-BDC1-8714417135A0}" type="presOf" srcId="{EA6E7E09-7CAA-4C98-9C6F-2F6FC890EB93}" destId="{A2458537-05F7-42FD-BCE2-3D2F8F4BDAD3}" srcOrd="0" destOrd="0" presId="urn:microsoft.com/office/officeart/2018/2/layout/IconCircleList"/>
    <dgm:cxn modelId="{B8460080-662B-4983-8EC5-86BA46116BA7}" type="presOf" srcId="{C9D064F5-EAA7-4DC3-8E6B-934E3AE42EB2}" destId="{D701F2CD-66AE-4D9C-A3F7-478611158F84}" srcOrd="0" destOrd="0" presId="urn:microsoft.com/office/officeart/2018/2/layout/IconCircleList"/>
    <dgm:cxn modelId="{0790A581-6736-4F74-B64B-D39C37B2E55D}" srcId="{F736D43B-32E5-401C-99F6-FDDFE07B6E38}" destId="{EA6E7E09-7CAA-4C98-9C6F-2F6FC890EB93}" srcOrd="3" destOrd="0" parTransId="{61535C5F-D831-49DD-811E-61DEA67B0837}" sibTransId="{99B6D721-FA67-487B-ADB7-248ED88C1DF5}"/>
    <dgm:cxn modelId="{0817C18C-0E33-48B2-BDA4-8B7B90C94AB6}" type="presOf" srcId="{8C4F545B-0E79-4B68-A84E-4A90EAEA5148}" destId="{E092E860-087D-4B22-86D6-23EE67CC3168}" srcOrd="0" destOrd="0" presId="urn:microsoft.com/office/officeart/2018/2/layout/IconCircleList"/>
    <dgm:cxn modelId="{5FFC0E93-4E9F-4EC2-B031-510986B655E4}" srcId="{F736D43B-32E5-401C-99F6-FDDFE07B6E38}" destId="{4604587A-CDFA-4757-AE00-138ED6B9CFD9}" srcOrd="1" destOrd="0" parTransId="{0C5032F6-BDB6-4C2D-8837-CA7D00B4B8AE}" sibTransId="{5551B9B4-4167-4554-9E76-B3168D2F08A0}"/>
    <dgm:cxn modelId="{C663BAC0-D5F3-4E8B-B41E-3B720834CE63}" type="presOf" srcId="{27E715D3-617E-4325-A529-87F047CB2528}" destId="{E318A4C7-3E13-4D92-AA08-CCF6D0F991EC}" srcOrd="0" destOrd="0" presId="urn:microsoft.com/office/officeart/2018/2/layout/IconCircleList"/>
    <dgm:cxn modelId="{F21687CC-DA43-418A-A606-C39051DB1609}" type="presOf" srcId="{5551B9B4-4167-4554-9E76-B3168D2F08A0}" destId="{39257F13-2E5C-4736-9CA5-8E3405821454}" srcOrd="0" destOrd="0" presId="urn:microsoft.com/office/officeart/2018/2/layout/IconCircleList"/>
    <dgm:cxn modelId="{62B65DD9-FDE2-47DB-A45C-07E8F2C43E38}" type="presOf" srcId="{F99316F8-1100-4472-A3F5-B978A77BAE33}" destId="{9061CDCE-A16C-457B-89B1-1352E3D9E47D}" srcOrd="0" destOrd="0" presId="urn:microsoft.com/office/officeart/2018/2/layout/IconCircleList"/>
    <dgm:cxn modelId="{481BC2F3-AB80-4EA2-9924-7FCF72319505}" type="presParOf" srcId="{98C9877F-0AA5-4B4E-8991-46B9871A67BB}" destId="{79619967-61AA-435D-B172-D81C5608DA66}" srcOrd="0" destOrd="0" presId="urn:microsoft.com/office/officeart/2018/2/layout/IconCircleList"/>
    <dgm:cxn modelId="{BA79F12E-5011-4F17-ADEB-14A798A8D2FB}" type="presParOf" srcId="{79619967-61AA-435D-B172-D81C5608DA66}" destId="{4C25BB3F-B1E5-46CD-B0C3-FA969C3F8E82}" srcOrd="0" destOrd="0" presId="urn:microsoft.com/office/officeart/2018/2/layout/IconCircleList"/>
    <dgm:cxn modelId="{E960C780-EE5F-49DF-A998-3A544920805B}" type="presParOf" srcId="{4C25BB3F-B1E5-46CD-B0C3-FA969C3F8E82}" destId="{11175D41-A020-4824-9612-66DCE4113A9E}" srcOrd="0" destOrd="0" presId="urn:microsoft.com/office/officeart/2018/2/layout/IconCircleList"/>
    <dgm:cxn modelId="{E8EDDF23-0286-429F-B7DF-294C6ED5A87D}" type="presParOf" srcId="{4C25BB3F-B1E5-46CD-B0C3-FA969C3F8E82}" destId="{A34D0E75-2DD9-438D-B27C-9C2264F8BC38}" srcOrd="1" destOrd="0" presId="urn:microsoft.com/office/officeart/2018/2/layout/IconCircleList"/>
    <dgm:cxn modelId="{DE167856-B821-4556-9CA3-C0D882844960}" type="presParOf" srcId="{4C25BB3F-B1E5-46CD-B0C3-FA969C3F8E82}" destId="{33829EF1-4C43-4D34-A072-940C669E211B}" srcOrd="2" destOrd="0" presId="urn:microsoft.com/office/officeart/2018/2/layout/IconCircleList"/>
    <dgm:cxn modelId="{0DB56597-12A1-46C5-96B3-C04143DDE75E}" type="presParOf" srcId="{4C25BB3F-B1E5-46CD-B0C3-FA969C3F8E82}" destId="{E318A4C7-3E13-4D92-AA08-CCF6D0F991EC}" srcOrd="3" destOrd="0" presId="urn:microsoft.com/office/officeart/2018/2/layout/IconCircleList"/>
    <dgm:cxn modelId="{BC806F28-E1DF-4F83-9861-AE57EA5FB372}" type="presParOf" srcId="{79619967-61AA-435D-B172-D81C5608DA66}" destId="{D701F2CD-66AE-4D9C-A3F7-478611158F84}" srcOrd="1" destOrd="0" presId="urn:microsoft.com/office/officeart/2018/2/layout/IconCircleList"/>
    <dgm:cxn modelId="{59A52923-4EF3-4EC7-8455-5D0714196593}" type="presParOf" srcId="{79619967-61AA-435D-B172-D81C5608DA66}" destId="{51302488-9277-4599-A123-9FF024A0DA5B}" srcOrd="2" destOrd="0" presId="urn:microsoft.com/office/officeart/2018/2/layout/IconCircleList"/>
    <dgm:cxn modelId="{4AC4954B-D17E-454C-A784-480AFFC983DB}" type="presParOf" srcId="{51302488-9277-4599-A123-9FF024A0DA5B}" destId="{06FEE4D3-9624-4A48-9BFB-E9C0F772E915}" srcOrd="0" destOrd="0" presId="urn:microsoft.com/office/officeart/2018/2/layout/IconCircleList"/>
    <dgm:cxn modelId="{29F28AFA-6A42-470F-AA05-BD6AF4ED0C40}" type="presParOf" srcId="{51302488-9277-4599-A123-9FF024A0DA5B}" destId="{E754EE6E-787A-4AEA-9D66-9EBE3E02DEEF}" srcOrd="1" destOrd="0" presId="urn:microsoft.com/office/officeart/2018/2/layout/IconCircleList"/>
    <dgm:cxn modelId="{3979CBE0-3D84-4DA9-8FC7-E00F9567DEA3}" type="presParOf" srcId="{51302488-9277-4599-A123-9FF024A0DA5B}" destId="{98A02B02-C2F6-4070-AB3A-B53A2CD634AE}" srcOrd="2" destOrd="0" presId="urn:microsoft.com/office/officeart/2018/2/layout/IconCircleList"/>
    <dgm:cxn modelId="{9E2361E3-BA21-4AB4-86A4-6155312E02A0}" type="presParOf" srcId="{51302488-9277-4599-A123-9FF024A0DA5B}" destId="{3EE2DB0E-C1AD-46DF-8981-2D0543D6EB04}" srcOrd="3" destOrd="0" presId="urn:microsoft.com/office/officeart/2018/2/layout/IconCircleList"/>
    <dgm:cxn modelId="{5BC442A0-4AFE-4D4F-A248-79ADB1BB59EF}" type="presParOf" srcId="{79619967-61AA-435D-B172-D81C5608DA66}" destId="{39257F13-2E5C-4736-9CA5-8E3405821454}" srcOrd="3" destOrd="0" presId="urn:microsoft.com/office/officeart/2018/2/layout/IconCircleList"/>
    <dgm:cxn modelId="{C1EFB061-147D-4564-B530-C696A2254178}" type="presParOf" srcId="{79619967-61AA-435D-B172-D81C5608DA66}" destId="{19684CB3-92CE-43BF-9B90-A163B963E398}" srcOrd="4" destOrd="0" presId="urn:microsoft.com/office/officeart/2018/2/layout/IconCircleList"/>
    <dgm:cxn modelId="{538ED0E1-BF5F-4B5B-A548-3A8B02ED9436}" type="presParOf" srcId="{19684CB3-92CE-43BF-9B90-A163B963E398}" destId="{C1E7E8C4-B1C4-42BF-AE59-400719B92277}" srcOrd="0" destOrd="0" presId="urn:microsoft.com/office/officeart/2018/2/layout/IconCircleList"/>
    <dgm:cxn modelId="{33608EB5-F66A-43EF-B129-78488BE5F1E0}" type="presParOf" srcId="{19684CB3-92CE-43BF-9B90-A163B963E398}" destId="{72C4A78E-D447-43C8-BD3B-99772DF9C502}" srcOrd="1" destOrd="0" presId="urn:microsoft.com/office/officeart/2018/2/layout/IconCircleList"/>
    <dgm:cxn modelId="{3E97B8D7-F440-4506-831D-E654B57BB1F2}" type="presParOf" srcId="{19684CB3-92CE-43BF-9B90-A163B963E398}" destId="{81430539-3427-423A-8F4A-E1A93A07A40D}" srcOrd="2" destOrd="0" presId="urn:microsoft.com/office/officeart/2018/2/layout/IconCircleList"/>
    <dgm:cxn modelId="{903F79C3-8F08-4740-B73A-0CAECD5C0B3D}" type="presParOf" srcId="{19684CB3-92CE-43BF-9B90-A163B963E398}" destId="{E092E860-087D-4B22-86D6-23EE67CC3168}" srcOrd="3" destOrd="0" presId="urn:microsoft.com/office/officeart/2018/2/layout/IconCircleList"/>
    <dgm:cxn modelId="{B534DA55-3C6A-4715-BB15-38EC9AF41FB1}" type="presParOf" srcId="{79619967-61AA-435D-B172-D81C5608DA66}" destId="{9061CDCE-A16C-457B-89B1-1352E3D9E47D}" srcOrd="5" destOrd="0" presId="urn:microsoft.com/office/officeart/2018/2/layout/IconCircleList"/>
    <dgm:cxn modelId="{6B60D5D3-2089-426C-A869-E3C0AED327FD}" type="presParOf" srcId="{79619967-61AA-435D-B172-D81C5608DA66}" destId="{1DB2024E-687D-457D-A602-9CE9CB96115D}" srcOrd="6" destOrd="0" presId="urn:microsoft.com/office/officeart/2018/2/layout/IconCircleList"/>
    <dgm:cxn modelId="{15F6E349-0843-403B-943B-25B30817483D}" type="presParOf" srcId="{1DB2024E-687D-457D-A602-9CE9CB96115D}" destId="{8049A8F3-20C6-4D64-9523-C381A4B7B474}" srcOrd="0" destOrd="0" presId="urn:microsoft.com/office/officeart/2018/2/layout/IconCircleList"/>
    <dgm:cxn modelId="{07D3D284-BE95-4B28-BC4A-AB4A2C2A77A1}" type="presParOf" srcId="{1DB2024E-687D-457D-A602-9CE9CB96115D}" destId="{ADE65F9F-4DE3-4098-8AFD-FE7DC6013072}" srcOrd="1" destOrd="0" presId="urn:microsoft.com/office/officeart/2018/2/layout/IconCircleList"/>
    <dgm:cxn modelId="{69DA5426-FA62-4AAC-B8D5-1E1C0D9BB6A7}" type="presParOf" srcId="{1DB2024E-687D-457D-A602-9CE9CB96115D}" destId="{D7EF7067-1F80-4ADC-9E74-A0EA0849590A}" srcOrd="2" destOrd="0" presId="urn:microsoft.com/office/officeart/2018/2/layout/IconCircleList"/>
    <dgm:cxn modelId="{32CC2C2B-7BB6-4072-A225-B544C1B6FAAA}" type="presParOf" srcId="{1DB2024E-687D-457D-A602-9CE9CB96115D}" destId="{A2458537-05F7-42FD-BCE2-3D2F8F4BDAD3}"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78DB937-596F-4EC2-829D-CCE7D7656F36}" type="doc">
      <dgm:prSet loTypeId="urn:microsoft.com/office/officeart/2005/8/layout/hList1" loCatId="list" qsTypeId="urn:microsoft.com/office/officeart/2005/8/quickstyle/simple1" qsCatId="simple" csTypeId="urn:microsoft.com/office/officeart/2005/8/colors/accent6_2" csCatId="accent6" phldr="1"/>
      <dgm:spPr/>
      <dgm:t>
        <a:bodyPr/>
        <a:lstStyle/>
        <a:p>
          <a:endParaRPr lang="en-US"/>
        </a:p>
      </dgm:t>
    </dgm:pt>
    <dgm:pt modelId="{CB958FC5-2F5B-451F-940C-CC377DB45181}">
      <dgm:prSet custT="1"/>
      <dgm:spPr/>
      <dgm:t>
        <a:bodyPr/>
        <a:lstStyle/>
        <a:p>
          <a:r>
            <a:rPr lang="en-CA" sz="1800" b="1" dirty="0">
              <a:solidFill>
                <a:srgbClr val="C00000"/>
              </a:solidFill>
            </a:rPr>
            <a:t>Asthma Health App</a:t>
          </a:r>
          <a:r>
            <a:rPr lang="en-CA" sz="1600" b="1" dirty="0">
              <a:solidFill>
                <a:srgbClr val="C00000"/>
              </a:solidFill>
            </a:rPr>
            <a:t> </a:t>
          </a:r>
          <a:r>
            <a:rPr lang="en-CA" sz="1600" dirty="0"/>
            <a:t>(AHA)(2015), smartphone data collected using </a:t>
          </a:r>
          <a:r>
            <a:rPr lang="en-CA" sz="1600" dirty="0" err="1"/>
            <a:t>ResearchKit</a:t>
          </a:r>
          <a:endParaRPr lang="en-US" sz="1600" dirty="0"/>
        </a:p>
      </dgm:t>
    </dgm:pt>
    <dgm:pt modelId="{2BB7C2EE-A5B1-4100-8C91-824E93D18D17}" type="parTrans" cxnId="{4A781103-742B-40AA-A4E6-AAD5D8ABFA38}">
      <dgm:prSet/>
      <dgm:spPr/>
      <dgm:t>
        <a:bodyPr/>
        <a:lstStyle/>
        <a:p>
          <a:endParaRPr lang="en-US"/>
        </a:p>
      </dgm:t>
    </dgm:pt>
    <dgm:pt modelId="{8D67B712-2E6B-4AA9-8783-97DA5D36C741}" type="sibTrans" cxnId="{4A781103-742B-40AA-A4E6-AAD5D8ABFA38}">
      <dgm:prSet/>
      <dgm:spPr/>
      <dgm:t>
        <a:bodyPr/>
        <a:lstStyle/>
        <a:p>
          <a:endParaRPr lang="en-US"/>
        </a:p>
      </dgm:t>
    </dgm:pt>
    <dgm:pt modelId="{81EA5CA1-552C-4B09-AD2A-3724073B094B}">
      <dgm:prSet/>
      <dgm:spPr/>
      <dgm:t>
        <a:bodyPr/>
        <a:lstStyle/>
        <a:p>
          <a:r>
            <a:rPr lang="en-CA"/>
            <a:t>AHA was one of the first of five ResearchKit apps that launched in March 2015 and was developed by the Icahn School of Medicine at Mount Sinai and other partners.</a:t>
          </a:r>
          <a:endParaRPr lang="en-US"/>
        </a:p>
      </dgm:t>
    </dgm:pt>
    <dgm:pt modelId="{AA9950D4-523C-4B53-AA8C-68074920BB9D}" type="parTrans" cxnId="{406DBCB7-0777-4012-912C-DC92A9B3EEDE}">
      <dgm:prSet/>
      <dgm:spPr/>
      <dgm:t>
        <a:bodyPr/>
        <a:lstStyle/>
        <a:p>
          <a:endParaRPr lang="en-US"/>
        </a:p>
      </dgm:t>
    </dgm:pt>
    <dgm:pt modelId="{9664B1C1-8653-4CB7-A113-10EC7D1DD82B}" type="sibTrans" cxnId="{406DBCB7-0777-4012-912C-DC92A9B3EEDE}">
      <dgm:prSet/>
      <dgm:spPr/>
      <dgm:t>
        <a:bodyPr/>
        <a:lstStyle/>
        <a:p>
          <a:endParaRPr lang="en-US"/>
        </a:p>
      </dgm:t>
    </dgm:pt>
    <dgm:pt modelId="{B94B888F-882A-4C6C-8AB2-FA3C837ABB5D}">
      <dgm:prSet/>
      <dgm:spPr/>
      <dgm:t>
        <a:bodyPr/>
        <a:lstStyle/>
        <a:p>
          <a:r>
            <a:rPr lang="en-CA"/>
            <a:t>AHA has collected data from about 6K voluntary patients for 21 months.  </a:t>
          </a:r>
          <a:endParaRPr lang="en-US"/>
        </a:p>
      </dgm:t>
    </dgm:pt>
    <dgm:pt modelId="{5508B7AF-A838-42A3-B032-B1C728F08FD7}" type="parTrans" cxnId="{248C9D51-8B25-45F4-B875-64793697AA20}">
      <dgm:prSet/>
      <dgm:spPr/>
      <dgm:t>
        <a:bodyPr/>
        <a:lstStyle/>
        <a:p>
          <a:endParaRPr lang="en-US"/>
        </a:p>
      </dgm:t>
    </dgm:pt>
    <dgm:pt modelId="{01526766-1D23-4FFE-A287-EA366DECE53B}" type="sibTrans" cxnId="{248C9D51-8B25-45F4-B875-64793697AA20}">
      <dgm:prSet/>
      <dgm:spPr/>
      <dgm:t>
        <a:bodyPr/>
        <a:lstStyle/>
        <a:p>
          <a:endParaRPr lang="en-US"/>
        </a:p>
      </dgm:t>
    </dgm:pt>
    <dgm:pt modelId="{A21143BD-7166-4DDC-8128-8F670EAD3F0D}">
      <dgm:prSet/>
      <dgm:spPr/>
      <dgm:t>
        <a:bodyPr/>
        <a:lstStyle/>
        <a:p>
          <a:r>
            <a:rPr lang="en-CA"/>
            <a:t>The symptoms were self-reported.</a:t>
          </a:r>
          <a:endParaRPr lang="en-US"/>
        </a:p>
      </dgm:t>
    </dgm:pt>
    <dgm:pt modelId="{EF31EC3F-7122-4204-BDD0-4EBB89A81CCB}" type="parTrans" cxnId="{C165EE13-9F28-4459-85CB-12B2D39BBF08}">
      <dgm:prSet/>
      <dgm:spPr/>
      <dgm:t>
        <a:bodyPr/>
        <a:lstStyle/>
        <a:p>
          <a:endParaRPr lang="en-US"/>
        </a:p>
      </dgm:t>
    </dgm:pt>
    <dgm:pt modelId="{F5B7B62C-1ABB-403A-84F8-5A673B10ED7F}" type="sibTrans" cxnId="{C165EE13-9F28-4459-85CB-12B2D39BBF08}">
      <dgm:prSet/>
      <dgm:spPr/>
      <dgm:t>
        <a:bodyPr/>
        <a:lstStyle/>
        <a:p>
          <a:endParaRPr lang="en-US"/>
        </a:p>
      </dgm:t>
    </dgm:pt>
    <dgm:pt modelId="{B61CC3C5-FBBB-42F2-A8AF-BFE5C88ABDBA}">
      <dgm:prSet/>
      <dgm:spPr/>
      <dgm:t>
        <a:bodyPr/>
        <a:lstStyle/>
        <a:p>
          <a:r>
            <a:rPr lang="en-CA" dirty="0"/>
            <a:t>The main motivation is to collect individual-level data for medical research. The data and the code for the AHA is available upon request for further research. </a:t>
          </a:r>
          <a:endParaRPr lang="en-US" dirty="0"/>
        </a:p>
      </dgm:t>
    </dgm:pt>
    <dgm:pt modelId="{688B097B-1FA7-4E91-B77B-46C3E72540DD}" type="parTrans" cxnId="{FB7AB775-DB0F-493A-A1B2-8B1006D4987F}">
      <dgm:prSet/>
      <dgm:spPr/>
      <dgm:t>
        <a:bodyPr/>
        <a:lstStyle/>
        <a:p>
          <a:endParaRPr lang="en-US"/>
        </a:p>
      </dgm:t>
    </dgm:pt>
    <dgm:pt modelId="{88349BFF-20E6-44C2-82BB-394CCEF5BC12}" type="sibTrans" cxnId="{FB7AB775-DB0F-493A-A1B2-8B1006D4987F}">
      <dgm:prSet/>
      <dgm:spPr/>
      <dgm:t>
        <a:bodyPr/>
        <a:lstStyle/>
        <a:p>
          <a:endParaRPr lang="en-US"/>
        </a:p>
      </dgm:t>
    </dgm:pt>
    <dgm:pt modelId="{55C21E38-935A-474F-A6C2-635005B54F48}">
      <dgm:prSet custT="1"/>
      <dgm:spPr/>
      <dgm:t>
        <a:bodyPr/>
        <a:lstStyle/>
        <a:p>
          <a:r>
            <a:rPr lang="en-US" sz="1800" b="1" dirty="0" err="1">
              <a:solidFill>
                <a:srgbClr val="C00000"/>
              </a:solidFill>
            </a:rPr>
            <a:t>MyAirCoach</a:t>
          </a:r>
          <a:r>
            <a:rPr lang="en-US" sz="1600" dirty="0"/>
            <a:t> -</a:t>
          </a:r>
          <a:r>
            <a:rPr lang="en-CA" sz="1600" dirty="0"/>
            <a:t> Analysis, modelling and sensing of both physiological and environmental factors for the customized and predictive self-management of Asthma</a:t>
          </a:r>
          <a:endParaRPr lang="en-US" sz="1600" dirty="0"/>
        </a:p>
      </dgm:t>
    </dgm:pt>
    <dgm:pt modelId="{0892C095-54A0-44E3-8F6C-B6FEAF55FBC5}" type="parTrans" cxnId="{D337BD7D-AA4A-4372-8C2E-A4268473A5EA}">
      <dgm:prSet/>
      <dgm:spPr/>
      <dgm:t>
        <a:bodyPr/>
        <a:lstStyle/>
        <a:p>
          <a:endParaRPr lang="en-US"/>
        </a:p>
      </dgm:t>
    </dgm:pt>
    <dgm:pt modelId="{E51BE5C2-A5BE-45E0-B27F-6BD4E20C927F}" type="sibTrans" cxnId="{D337BD7D-AA4A-4372-8C2E-A4268473A5EA}">
      <dgm:prSet/>
      <dgm:spPr/>
      <dgm:t>
        <a:bodyPr/>
        <a:lstStyle/>
        <a:p>
          <a:endParaRPr lang="en-US"/>
        </a:p>
      </dgm:t>
    </dgm:pt>
    <dgm:pt modelId="{CD5FD0DA-6164-4BDF-ABF9-09AE288A7FA6}">
      <dgm:prSet/>
      <dgm:spPr/>
      <dgm:t>
        <a:bodyPr/>
        <a:lstStyle/>
        <a:p>
          <a:r>
            <a:rPr lang="en-CA"/>
            <a:t>EU – Horizon2020 Research Project – Started in 2015 and lasts 3 years</a:t>
          </a:r>
          <a:endParaRPr lang="en-US" dirty="0"/>
        </a:p>
      </dgm:t>
    </dgm:pt>
    <dgm:pt modelId="{C57E4F5E-658B-45F5-91EB-FF39BA09CF51}" type="parTrans" cxnId="{BD3C698F-E2C5-4E0B-88B2-46076CC1DBD4}">
      <dgm:prSet/>
      <dgm:spPr/>
      <dgm:t>
        <a:bodyPr/>
        <a:lstStyle/>
        <a:p>
          <a:endParaRPr lang="en-US"/>
        </a:p>
      </dgm:t>
    </dgm:pt>
    <dgm:pt modelId="{4D910080-2609-4F45-868D-2B76D53EB9F2}" type="sibTrans" cxnId="{BD3C698F-E2C5-4E0B-88B2-46076CC1DBD4}">
      <dgm:prSet/>
      <dgm:spPr/>
      <dgm:t>
        <a:bodyPr/>
        <a:lstStyle/>
        <a:p>
          <a:endParaRPr lang="en-US"/>
        </a:p>
      </dgm:t>
    </dgm:pt>
    <dgm:pt modelId="{790A37FC-7410-2445-982B-1105EE1BAE2B}">
      <dgm:prSet/>
      <dgm:spPr/>
      <dgm:t>
        <a:bodyPr/>
        <a:lstStyle/>
        <a:p>
          <a:r>
            <a:rPr lang="en-US">
              <a:hlinkClick xmlns:r="http://schemas.openxmlformats.org/officeDocument/2006/relationships" r:id="rId1"/>
            </a:rPr>
            <a:t>http://myaircoach.eu/content/what-myaircoach-project</a:t>
          </a:r>
          <a:endParaRPr lang="en-US" dirty="0"/>
        </a:p>
      </dgm:t>
    </dgm:pt>
    <dgm:pt modelId="{9BCFB3AC-B03B-0A41-AD95-CA57825E1DC9}" type="parTrans" cxnId="{B6C7CD35-4B0C-AD4C-87C2-137E45F77387}">
      <dgm:prSet/>
      <dgm:spPr/>
      <dgm:t>
        <a:bodyPr/>
        <a:lstStyle/>
        <a:p>
          <a:endParaRPr lang="en-US"/>
        </a:p>
      </dgm:t>
    </dgm:pt>
    <dgm:pt modelId="{E3DCA1C2-ABE5-C242-913C-6874F31FD720}" type="sibTrans" cxnId="{B6C7CD35-4B0C-AD4C-87C2-137E45F77387}">
      <dgm:prSet/>
      <dgm:spPr/>
      <dgm:t>
        <a:bodyPr/>
        <a:lstStyle/>
        <a:p>
          <a:endParaRPr lang="en-US"/>
        </a:p>
      </dgm:t>
    </dgm:pt>
    <dgm:pt modelId="{7C2CF6F3-F517-CB46-A63A-73D3A2841E51}">
      <dgm:prSet/>
      <dgm:spPr/>
      <dgm:t>
        <a:bodyPr/>
        <a:lstStyle/>
        <a:p>
          <a:r>
            <a:rPr lang="en-CA" b="0" i="0" u="none"/>
            <a:t>myAirCoach will an ergonomic and compact sensor-based inhaler that will be connected with the patients’ smart devices</a:t>
          </a:r>
          <a:endParaRPr lang="en-US" dirty="0"/>
        </a:p>
      </dgm:t>
    </dgm:pt>
    <dgm:pt modelId="{B5FF2CB1-93AA-CE48-81F9-8A2B7CD08974}" type="parTrans" cxnId="{0FFD5D12-6049-9440-8BD8-A3C88F4D9407}">
      <dgm:prSet/>
      <dgm:spPr/>
      <dgm:t>
        <a:bodyPr/>
        <a:lstStyle/>
        <a:p>
          <a:endParaRPr lang="en-US"/>
        </a:p>
      </dgm:t>
    </dgm:pt>
    <dgm:pt modelId="{EC482DB2-44CC-A24C-BC0F-5E3EBD58F115}" type="sibTrans" cxnId="{0FFD5D12-6049-9440-8BD8-A3C88F4D9407}">
      <dgm:prSet/>
      <dgm:spPr/>
      <dgm:t>
        <a:bodyPr/>
        <a:lstStyle/>
        <a:p>
          <a:endParaRPr lang="en-US"/>
        </a:p>
      </dgm:t>
    </dgm:pt>
    <dgm:pt modelId="{601D6EC5-5972-2246-8FCE-ACA599FDD761}">
      <dgm:prSet/>
      <dgm:spPr/>
      <dgm:t>
        <a:bodyPr/>
        <a:lstStyle/>
        <a:p>
          <a:r>
            <a:rPr lang="en-CA" b="0" i="0" u="none"/>
            <a:t>Through an App and a smart inhaler, the central system of myAirCoach will analyse the data and propose tailored asthma plans</a:t>
          </a:r>
          <a:endParaRPr lang="en-US" dirty="0"/>
        </a:p>
      </dgm:t>
    </dgm:pt>
    <dgm:pt modelId="{9BFCB574-DBF5-A64B-BF83-3CFDABAFE5E6}" type="parTrans" cxnId="{3CC0E17D-6972-9E48-8B6F-553C3F50CA71}">
      <dgm:prSet/>
      <dgm:spPr/>
      <dgm:t>
        <a:bodyPr/>
        <a:lstStyle/>
        <a:p>
          <a:endParaRPr lang="en-US"/>
        </a:p>
      </dgm:t>
    </dgm:pt>
    <dgm:pt modelId="{72B299F1-B084-5A41-BB4C-6232C4B8220F}" type="sibTrans" cxnId="{3CC0E17D-6972-9E48-8B6F-553C3F50CA71}">
      <dgm:prSet/>
      <dgm:spPr/>
      <dgm:t>
        <a:bodyPr/>
        <a:lstStyle/>
        <a:p>
          <a:endParaRPr lang="en-US"/>
        </a:p>
      </dgm:t>
    </dgm:pt>
    <dgm:pt modelId="{0D13614B-3D23-7847-8100-258F06447FB5}">
      <dgm:prSet/>
      <dgm:spPr/>
      <dgm:t>
        <a:bodyPr/>
        <a:lstStyle/>
        <a:p>
          <a:r>
            <a:rPr lang="en-CA" b="0" i="0" u="none" dirty="0" err="1"/>
            <a:t>myAirCoach’s</a:t>
          </a:r>
          <a:r>
            <a:rPr lang="en-CA" b="0" i="0" u="none" dirty="0"/>
            <a:t> Self-management Platform for chronic diseases is currently at the final prototype stage before commercialisation, which is planned to be achieved via different vehicles such as the established company of CERTH/ITI (</a:t>
          </a:r>
          <a:r>
            <a:rPr lang="en-CA" b="0" i="0" u="none" dirty="0" err="1"/>
            <a:t>MindMed</a:t>
          </a:r>
          <a:r>
            <a:rPr lang="en-CA" b="0" i="0" u="none" dirty="0"/>
            <a:t>) but also upon specific investments to attract additional funding</a:t>
          </a:r>
          <a:endParaRPr lang="en-US" dirty="0"/>
        </a:p>
      </dgm:t>
    </dgm:pt>
    <dgm:pt modelId="{03329123-AD36-0642-BA8A-1EE7A0885310}" type="parTrans" cxnId="{3B4A0B7D-82E5-2243-BE68-3F061CA3BC3F}">
      <dgm:prSet/>
      <dgm:spPr/>
      <dgm:t>
        <a:bodyPr/>
        <a:lstStyle/>
        <a:p>
          <a:endParaRPr lang="en-US"/>
        </a:p>
      </dgm:t>
    </dgm:pt>
    <dgm:pt modelId="{1D7C68BD-C82F-B64E-8713-FBE00174F3D3}" type="sibTrans" cxnId="{3B4A0B7D-82E5-2243-BE68-3F061CA3BC3F}">
      <dgm:prSet/>
      <dgm:spPr/>
      <dgm:t>
        <a:bodyPr/>
        <a:lstStyle/>
        <a:p>
          <a:endParaRPr lang="en-US"/>
        </a:p>
      </dgm:t>
    </dgm:pt>
    <dgm:pt modelId="{11C10C4C-6754-9247-BE6C-D0D1D04C8B4C}" type="pres">
      <dgm:prSet presAssocID="{578DB937-596F-4EC2-829D-CCE7D7656F36}" presName="Name0" presStyleCnt="0">
        <dgm:presLayoutVars>
          <dgm:dir/>
          <dgm:animLvl val="lvl"/>
          <dgm:resizeHandles val="exact"/>
        </dgm:presLayoutVars>
      </dgm:prSet>
      <dgm:spPr/>
    </dgm:pt>
    <dgm:pt modelId="{D09927A2-D103-E942-8532-DF2E953E25CF}" type="pres">
      <dgm:prSet presAssocID="{CB958FC5-2F5B-451F-940C-CC377DB45181}" presName="composite" presStyleCnt="0"/>
      <dgm:spPr/>
    </dgm:pt>
    <dgm:pt modelId="{1CA3672A-8BB8-6F4C-9AD7-33E8442A84D9}" type="pres">
      <dgm:prSet presAssocID="{CB958FC5-2F5B-451F-940C-CC377DB45181}" presName="parTx" presStyleLbl="alignNode1" presStyleIdx="0" presStyleCnt="2">
        <dgm:presLayoutVars>
          <dgm:chMax val="0"/>
          <dgm:chPref val="0"/>
          <dgm:bulletEnabled val="1"/>
        </dgm:presLayoutVars>
      </dgm:prSet>
      <dgm:spPr/>
    </dgm:pt>
    <dgm:pt modelId="{B6FF59BE-597B-8440-A77C-5F373306BDB5}" type="pres">
      <dgm:prSet presAssocID="{CB958FC5-2F5B-451F-940C-CC377DB45181}" presName="desTx" presStyleLbl="alignAccFollowNode1" presStyleIdx="0" presStyleCnt="2">
        <dgm:presLayoutVars>
          <dgm:bulletEnabled val="1"/>
        </dgm:presLayoutVars>
      </dgm:prSet>
      <dgm:spPr/>
    </dgm:pt>
    <dgm:pt modelId="{85F9A234-EAC5-3141-AF50-D9DCA9D28695}" type="pres">
      <dgm:prSet presAssocID="{8D67B712-2E6B-4AA9-8783-97DA5D36C741}" presName="space" presStyleCnt="0"/>
      <dgm:spPr/>
    </dgm:pt>
    <dgm:pt modelId="{19732F1F-EBC8-8A4D-97CF-690637202091}" type="pres">
      <dgm:prSet presAssocID="{55C21E38-935A-474F-A6C2-635005B54F48}" presName="composite" presStyleCnt="0"/>
      <dgm:spPr/>
    </dgm:pt>
    <dgm:pt modelId="{0AC029A6-80EB-C24F-B3BF-28422F5411AD}" type="pres">
      <dgm:prSet presAssocID="{55C21E38-935A-474F-A6C2-635005B54F48}" presName="parTx" presStyleLbl="alignNode1" presStyleIdx="1" presStyleCnt="2">
        <dgm:presLayoutVars>
          <dgm:chMax val="0"/>
          <dgm:chPref val="0"/>
          <dgm:bulletEnabled val="1"/>
        </dgm:presLayoutVars>
      </dgm:prSet>
      <dgm:spPr/>
    </dgm:pt>
    <dgm:pt modelId="{0433F153-B21F-2342-B7A1-D0F0395278C0}" type="pres">
      <dgm:prSet presAssocID="{55C21E38-935A-474F-A6C2-635005B54F48}" presName="desTx" presStyleLbl="alignAccFollowNode1" presStyleIdx="1" presStyleCnt="2">
        <dgm:presLayoutVars>
          <dgm:bulletEnabled val="1"/>
        </dgm:presLayoutVars>
      </dgm:prSet>
      <dgm:spPr/>
    </dgm:pt>
  </dgm:ptLst>
  <dgm:cxnLst>
    <dgm:cxn modelId="{4A781103-742B-40AA-A4E6-AAD5D8ABFA38}" srcId="{578DB937-596F-4EC2-829D-CCE7D7656F36}" destId="{CB958FC5-2F5B-451F-940C-CC377DB45181}" srcOrd="0" destOrd="0" parTransId="{2BB7C2EE-A5B1-4100-8C91-824E93D18D17}" sibTransId="{8D67B712-2E6B-4AA9-8783-97DA5D36C741}"/>
    <dgm:cxn modelId="{BB076D0C-9028-C644-AA45-D7743A30C9B0}" type="presOf" srcId="{B94B888F-882A-4C6C-8AB2-FA3C837ABB5D}" destId="{B6FF59BE-597B-8440-A77C-5F373306BDB5}" srcOrd="0" destOrd="1" presId="urn:microsoft.com/office/officeart/2005/8/layout/hList1"/>
    <dgm:cxn modelId="{0FFD5D12-6049-9440-8BD8-A3C88F4D9407}" srcId="{55C21E38-935A-474F-A6C2-635005B54F48}" destId="{7C2CF6F3-F517-CB46-A63A-73D3A2841E51}" srcOrd="2" destOrd="0" parTransId="{B5FF2CB1-93AA-CE48-81F9-8A2B7CD08974}" sibTransId="{EC482DB2-44CC-A24C-BC0F-5E3EBD58F115}"/>
    <dgm:cxn modelId="{C165EE13-9F28-4459-85CB-12B2D39BBF08}" srcId="{CB958FC5-2F5B-451F-940C-CC377DB45181}" destId="{A21143BD-7166-4DDC-8128-8F670EAD3F0D}" srcOrd="2" destOrd="0" parTransId="{EF31EC3F-7122-4204-BDD0-4EBB89A81CCB}" sibTransId="{F5B7B62C-1ABB-403A-84F8-5A673B10ED7F}"/>
    <dgm:cxn modelId="{69967118-64E5-4A4E-A57C-3345B3AE688F}" type="presOf" srcId="{55C21E38-935A-474F-A6C2-635005B54F48}" destId="{0AC029A6-80EB-C24F-B3BF-28422F5411AD}" srcOrd="0" destOrd="0" presId="urn:microsoft.com/office/officeart/2005/8/layout/hList1"/>
    <dgm:cxn modelId="{DD739C24-6AD9-7845-B4B7-6465C34248AE}" type="presOf" srcId="{601D6EC5-5972-2246-8FCE-ACA599FDD761}" destId="{0433F153-B21F-2342-B7A1-D0F0395278C0}" srcOrd="0" destOrd="3" presId="urn:microsoft.com/office/officeart/2005/8/layout/hList1"/>
    <dgm:cxn modelId="{76353426-2B98-0840-9F3C-B7AB451E269D}" type="presOf" srcId="{B61CC3C5-FBBB-42F2-A8AF-BFE5C88ABDBA}" destId="{B6FF59BE-597B-8440-A77C-5F373306BDB5}" srcOrd="0" destOrd="3" presId="urn:microsoft.com/office/officeart/2005/8/layout/hList1"/>
    <dgm:cxn modelId="{B6C7CD35-4B0C-AD4C-87C2-137E45F77387}" srcId="{55C21E38-935A-474F-A6C2-635005B54F48}" destId="{790A37FC-7410-2445-982B-1105EE1BAE2B}" srcOrd="1" destOrd="0" parTransId="{9BCFB3AC-B03B-0A41-AD95-CA57825E1DC9}" sibTransId="{E3DCA1C2-ABE5-C242-913C-6874F31FD720}"/>
    <dgm:cxn modelId="{ECD91B44-1B27-D44F-8E63-D25B79FF22C1}" type="presOf" srcId="{81EA5CA1-552C-4B09-AD2A-3724073B094B}" destId="{B6FF59BE-597B-8440-A77C-5F373306BDB5}" srcOrd="0" destOrd="0" presId="urn:microsoft.com/office/officeart/2005/8/layout/hList1"/>
    <dgm:cxn modelId="{248C9D51-8B25-45F4-B875-64793697AA20}" srcId="{CB958FC5-2F5B-451F-940C-CC377DB45181}" destId="{B94B888F-882A-4C6C-8AB2-FA3C837ABB5D}" srcOrd="1" destOrd="0" parTransId="{5508B7AF-A838-42A3-B032-B1C728F08FD7}" sibTransId="{01526766-1D23-4FFE-A287-EA366DECE53B}"/>
    <dgm:cxn modelId="{7224475A-7AD0-B34B-8C89-F37B46483013}" type="presOf" srcId="{CD5FD0DA-6164-4BDF-ABF9-09AE288A7FA6}" destId="{0433F153-B21F-2342-B7A1-D0F0395278C0}" srcOrd="0" destOrd="0" presId="urn:microsoft.com/office/officeart/2005/8/layout/hList1"/>
    <dgm:cxn modelId="{FB7AB775-DB0F-493A-A1B2-8B1006D4987F}" srcId="{CB958FC5-2F5B-451F-940C-CC377DB45181}" destId="{B61CC3C5-FBBB-42F2-A8AF-BFE5C88ABDBA}" srcOrd="3" destOrd="0" parTransId="{688B097B-1FA7-4E91-B77B-46C3E72540DD}" sibTransId="{88349BFF-20E6-44C2-82BB-394CCEF5BC12}"/>
    <dgm:cxn modelId="{3B4A0B7D-82E5-2243-BE68-3F061CA3BC3F}" srcId="{55C21E38-935A-474F-A6C2-635005B54F48}" destId="{0D13614B-3D23-7847-8100-258F06447FB5}" srcOrd="4" destOrd="0" parTransId="{03329123-AD36-0642-BA8A-1EE7A0885310}" sibTransId="{1D7C68BD-C82F-B64E-8713-FBE00174F3D3}"/>
    <dgm:cxn modelId="{D337BD7D-AA4A-4372-8C2E-A4268473A5EA}" srcId="{578DB937-596F-4EC2-829D-CCE7D7656F36}" destId="{55C21E38-935A-474F-A6C2-635005B54F48}" srcOrd="1" destOrd="0" parTransId="{0892C095-54A0-44E3-8F6C-B6FEAF55FBC5}" sibTransId="{E51BE5C2-A5BE-45E0-B27F-6BD4E20C927F}"/>
    <dgm:cxn modelId="{3CC0E17D-6972-9E48-8B6F-553C3F50CA71}" srcId="{55C21E38-935A-474F-A6C2-635005B54F48}" destId="{601D6EC5-5972-2246-8FCE-ACA599FDD761}" srcOrd="3" destOrd="0" parTransId="{9BFCB574-DBF5-A64B-BF83-3CFDABAFE5E6}" sibTransId="{72B299F1-B084-5A41-BB4C-6232C4B8220F}"/>
    <dgm:cxn modelId="{EF08E486-37DF-6A4A-BF47-69CE54FDEDA8}" type="presOf" srcId="{0D13614B-3D23-7847-8100-258F06447FB5}" destId="{0433F153-B21F-2342-B7A1-D0F0395278C0}" srcOrd="0" destOrd="4" presId="urn:microsoft.com/office/officeart/2005/8/layout/hList1"/>
    <dgm:cxn modelId="{C9D5548E-FC7F-F04E-ACB8-70A2E59F2F5A}" type="presOf" srcId="{CB958FC5-2F5B-451F-940C-CC377DB45181}" destId="{1CA3672A-8BB8-6F4C-9AD7-33E8442A84D9}" srcOrd="0" destOrd="0" presId="urn:microsoft.com/office/officeart/2005/8/layout/hList1"/>
    <dgm:cxn modelId="{BD3C698F-E2C5-4E0B-88B2-46076CC1DBD4}" srcId="{55C21E38-935A-474F-A6C2-635005B54F48}" destId="{CD5FD0DA-6164-4BDF-ABF9-09AE288A7FA6}" srcOrd="0" destOrd="0" parTransId="{C57E4F5E-658B-45F5-91EB-FF39BA09CF51}" sibTransId="{4D910080-2609-4F45-868D-2B76D53EB9F2}"/>
    <dgm:cxn modelId="{FECE0E98-69B0-9A44-8C9E-744DA01B7296}" type="presOf" srcId="{790A37FC-7410-2445-982B-1105EE1BAE2B}" destId="{0433F153-B21F-2342-B7A1-D0F0395278C0}" srcOrd="0" destOrd="1" presId="urn:microsoft.com/office/officeart/2005/8/layout/hList1"/>
    <dgm:cxn modelId="{406DBCB7-0777-4012-912C-DC92A9B3EEDE}" srcId="{CB958FC5-2F5B-451F-940C-CC377DB45181}" destId="{81EA5CA1-552C-4B09-AD2A-3724073B094B}" srcOrd="0" destOrd="0" parTransId="{AA9950D4-523C-4B53-AA8C-68074920BB9D}" sibTransId="{9664B1C1-8653-4CB7-A113-10EC7D1DD82B}"/>
    <dgm:cxn modelId="{A6B563B9-DE42-8A48-BBFF-7F5F37E44F47}" type="presOf" srcId="{578DB937-596F-4EC2-829D-CCE7D7656F36}" destId="{11C10C4C-6754-9247-BE6C-D0D1D04C8B4C}" srcOrd="0" destOrd="0" presId="urn:microsoft.com/office/officeart/2005/8/layout/hList1"/>
    <dgm:cxn modelId="{C4FC14C0-842B-D84F-BD2B-59CC6D542FD6}" type="presOf" srcId="{A21143BD-7166-4DDC-8128-8F670EAD3F0D}" destId="{B6FF59BE-597B-8440-A77C-5F373306BDB5}" srcOrd="0" destOrd="2" presId="urn:microsoft.com/office/officeart/2005/8/layout/hList1"/>
    <dgm:cxn modelId="{843E4CCF-A074-2143-9466-A63D0AE11945}" type="presOf" srcId="{7C2CF6F3-F517-CB46-A63A-73D3A2841E51}" destId="{0433F153-B21F-2342-B7A1-D0F0395278C0}" srcOrd="0" destOrd="2" presId="urn:microsoft.com/office/officeart/2005/8/layout/hList1"/>
    <dgm:cxn modelId="{D1A9A761-9B52-5E43-AF41-11645AF201CF}" type="presParOf" srcId="{11C10C4C-6754-9247-BE6C-D0D1D04C8B4C}" destId="{D09927A2-D103-E942-8532-DF2E953E25CF}" srcOrd="0" destOrd="0" presId="urn:microsoft.com/office/officeart/2005/8/layout/hList1"/>
    <dgm:cxn modelId="{0DF942FC-FB7C-FD4B-94CB-0C15F0E19B59}" type="presParOf" srcId="{D09927A2-D103-E942-8532-DF2E953E25CF}" destId="{1CA3672A-8BB8-6F4C-9AD7-33E8442A84D9}" srcOrd="0" destOrd="0" presId="urn:microsoft.com/office/officeart/2005/8/layout/hList1"/>
    <dgm:cxn modelId="{1ED1AFB0-80AB-9146-BAB8-9813FA328602}" type="presParOf" srcId="{D09927A2-D103-E942-8532-DF2E953E25CF}" destId="{B6FF59BE-597B-8440-A77C-5F373306BDB5}" srcOrd="1" destOrd="0" presId="urn:microsoft.com/office/officeart/2005/8/layout/hList1"/>
    <dgm:cxn modelId="{86FFF38A-9126-1E46-8EF7-E9AF856C87A6}" type="presParOf" srcId="{11C10C4C-6754-9247-BE6C-D0D1D04C8B4C}" destId="{85F9A234-EAC5-3141-AF50-D9DCA9D28695}" srcOrd="1" destOrd="0" presId="urn:microsoft.com/office/officeart/2005/8/layout/hList1"/>
    <dgm:cxn modelId="{7AC5CB07-7969-2D40-9699-2881DF841DB6}" type="presParOf" srcId="{11C10C4C-6754-9247-BE6C-D0D1D04C8B4C}" destId="{19732F1F-EBC8-8A4D-97CF-690637202091}" srcOrd="2" destOrd="0" presId="urn:microsoft.com/office/officeart/2005/8/layout/hList1"/>
    <dgm:cxn modelId="{21A55CF6-954A-534F-AE8D-175E3CAE1291}" type="presParOf" srcId="{19732F1F-EBC8-8A4D-97CF-690637202091}" destId="{0AC029A6-80EB-C24F-B3BF-28422F5411AD}" srcOrd="0" destOrd="0" presId="urn:microsoft.com/office/officeart/2005/8/layout/hList1"/>
    <dgm:cxn modelId="{C924845D-F357-7945-820E-41256B5A15FB}" type="presParOf" srcId="{19732F1F-EBC8-8A4D-97CF-690637202091}" destId="{0433F153-B21F-2342-B7A1-D0F0395278C0}"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6A9660-2C3F-4342-B370-9ECD1F3448BC}">
      <dsp:nvSpPr>
        <dsp:cNvPr id="0" name=""/>
        <dsp:cNvSpPr/>
      </dsp:nvSpPr>
      <dsp:spPr>
        <a:xfrm>
          <a:off x="774824" y="470504"/>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0D2EF43-B844-4C9D-B0FB-C7FF793D9A62}">
      <dsp:nvSpPr>
        <dsp:cNvPr id="0" name=""/>
        <dsp:cNvSpPr/>
      </dsp:nvSpPr>
      <dsp:spPr>
        <a:xfrm>
          <a:off x="315302" y="1718277"/>
          <a:ext cx="1800000" cy="18214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US" sz="1600" kern="1200" dirty="0"/>
            <a:t>We provide a significant methodological expertise on education, migration, health and social policy issues.</a:t>
          </a:r>
        </a:p>
      </dsp:txBody>
      <dsp:txXfrm>
        <a:off x="315302" y="1718277"/>
        <a:ext cx="1800000" cy="1821419"/>
      </dsp:txXfrm>
    </dsp:sp>
    <dsp:sp modelId="{09D79CF9-72FB-4F0E-B5BF-ED7267F53F0F}">
      <dsp:nvSpPr>
        <dsp:cNvPr id="0" name=""/>
        <dsp:cNvSpPr/>
      </dsp:nvSpPr>
      <dsp:spPr>
        <a:xfrm>
          <a:off x="3285765" y="433552"/>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C8A958B-102B-4C15-82C8-34A882318A16}">
      <dsp:nvSpPr>
        <dsp:cNvPr id="0" name=""/>
        <dsp:cNvSpPr/>
      </dsp:nvSpPr>
      <dsp:spPr>
        <a:xfrm>
          <a:off x="2470389" y="1718277"/>
          <a:ext cx="2667762" cy="18214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CA" sz="1600" kern="1200" dirty="0"/>
            <a:t>We build recommender systems by detecting meaningful patterns in large and complex data sets that are way too large and too complex for humans to make sense of.</a:t>
          </a:r>
          <a:endParaRPr lang="en-US" sz="1600" kern="1200" dirty="0"/>
        </a:p>
      </dsp:txBody>
      <dsp:txXfrm>
        <a:off x="2470389" y="1718277"/>
        <a:ext cx="2667762" cy="1821419"/>
      </dsp:txXfrm>
    </dsp:sp>
    <dsp:sp modelId="{6AB79C55-156B-481E-8F66-A25675029C3D}">
      <dsp:nvSpPr>
        <dsp:cNvPr id="0" name=""/>
        <dsp:cNvSpPr/>
      </dsp:nvSpPr>
      <dsp:spPr>
        <a:xfrm>
          <a:off x="6535995" y="433212"/>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0C2A270-645E-4FB7-A2B9-FF910B58A5F7}">
      <dsp:nvSpPr>
        <dsp:cNvPr id="0" name=""/>
        <dsp:cNvSpPr/>
      </dsp:nvSpPr>
      <dsp:spPr>
        <a:xfrm>
          <a:off x="5554491" y="1707768"/>
          <a:ext cx="2773008" cy="18214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CA" sz="1600" kern="1200" dirty="0"/>
            <a:t>We facilitate inferences about </a:t>
          </a:r>
          <a:r>
            <a:rPr lang="en-CA" sz="1600" b="1" kern="1200" dirty="0"/>
            <a:t>causal</a:t>
          </a:r>
          <a:r>
            <a:rPr lang="en-CA" sz="1600" kern="1200" dirty="0"/>
            <a:t> relationships from observational data and provide frameworks that reveal the underlying factors for better interventions.</a:t>
          </a:r>
          <a:endParaRPr lang="en-US" sz="1600" kern="1200" dirty="0"/>
        </a:p>
      </dsp:txBody>
      <dsp:txXfrm>
        <a:off x="5554491" y="1707768"/>
        <a:ext cx="2773008" cy="1821419"/>
      </dsp:txXfrm>
    </dsp:sp>
    <dsp:sp modelId="{10653565-A628-432B-952C-B1D07310C737}">
      <dsp:nvSpPr>
        <dsp:cNvPr id="0" name=""/>
        <dsp:cNvSpPr/>
      </dsp:nvSpPr>
      <dsp:spPr>
        <a:xfrm>
          <a:off x="9334005" y="438104"/>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F995FBE-01BB-4425-B995-F84E19D6E115}">
      <dsp:nvSpPr>
        <dsp:cNvPr id="0" name=""/>
        <dsp:cNvSpPr/>
      </dsp:nvSpPr>
      <dsp:spPr>
        <a:xfrm>
          <a:off x="8731365" y="1658917"/>
          <a:ext cx="1800000" cy="18214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CA" sz="1600" kern="1200" dirty="0"/>
            <a:t>We find new and nontraditional data sources that provide reliable information on critical issues.</a:t>
          </a:r>
          <a:endParaRPr lang="en-US" sz="1600" kern="1200" dirty="0"/>
        </a:p>
      </dsp:txBody>
      <dsp:txXfrm>
        <a:off x="8731365" y="1658917"/>
        <a:ext cx="1800000" cy="18214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68CFEA-6202-4511-A0B7-6EAC6DBDE03D}">
      <dsp:nvSpPr>
        <dsp:cNvPr id="0" name=""/>
        <dsp:cNvSpPr/>
      </dsp:nvSpPr>
      <dsp:spPr>
        <a:xfrm>
          <a:off x="707776" y="380093"/>
          <a:ext cx="1252520" cy="125252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FDF8AD-8E22-49B5-ABCD-F51C5D56350B}">
      <dsp:nvSpPr>
        <dsp:cNvPr id="0" name=""/>
        <dsp:cNvSpPr/>
      </dsp:nvSpPr>
      <dsp:spPr>
        <a:xfrm>
          <a:off x="974707" y="647023"/>
          <a:ext cx="718659" cy="71865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FC1D3E4-305D-473E-BD11-6E4720F51AE0}">
      <dsp:nvSpPr>
        <dsp:cNvPr id="0" name=""/>
        <dsp:cNvSpPr/>
      </dsp:nvSpPr>
      <dsp:spPr>
        <a:xfrm>
          <a:off x="307380" y="2022743"/>
          <a:ext cx="2053312" cy="1757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b="1" kern="1200" dirty="0"/>
            <a:t>3.8</a:t>
          </a:r>
          <a:r>
            <a:rPr lang="en-US" sz="1400" kern="1200" dirty="0"/>
            <a:t> million active asthma and </a:t>
          </a:r>
          <a:r>
            <a:rPr lang="en-US" sz="1400" b="1" kern="1200" dirty="0"/>
            <a:t>2</a:t>
          </a:r>
          <a:r>
            <a:rPr lang="en-US" sz="1400" kern="1200" dirty="0"/>
            <a:t> million COPD patients </a:t>
          </a:r>
        </a:p>
      </dsp:txBody>
      <dsp:txXfrm>
        <a:off x="307380" y="2022743"/>
        <a:ext cx="2053312" cy="1757109"/>
      </dsp:txXfrm>
    </dsp:sp>
    <dsp:sp modelId="{30D597B1-A008-482B-9828-B748E1307888}">
      <dsp:nvSpPr>
        <dsp:cNvPr id="0" name=""/>
        <dsp:cNvSpPr/>
      </dsp:nvSpPr>
      <dsp:spPr>
        <a:xfrm>
          <a:off x="3120418" y="380093"/>
          <a:ext cx="1252520" cy="125252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F903A4-8495-4E0F-BC56-B7A8D48D3D78}">
      <dsp:nvSpPr>
        <dsp:cNvPr id="0" name=""/>
        <dsp:cNvSpPr/>
      </dsp:nvSpPr>
      <dsp:spPr>
        <a:xfrm>
          <a:off x="3387349" y="647023"/>
          <a:ext cx="718659" cy="71865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A218620-3B57-497C-847A-0031CBA5CB34}">
      <dsp:nvSpPr>
        <dsp:cNvPr id="0" name=""/>
        <dsp:cNvSpPr/>
      </dsp:nvSpPr>
      <dsp:spPr>
        <a:xfrm>
          <a:off x="2720022" y="2022743"/>
          <a:ext cx="2053312" cy="1757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CA" sz="1400" kern="1200" dirty="0"/>
            <a:t>these respiratory conditions are the leading cause of hospitalization in Canada </a:t>
          </a:r>
          <a:endParaRPr lang="en-US" sz="1400" kern="1200" dirty="0"/>
        </a:p>
      </dsp:txBody>
      <dsp:txXfrm>
        <a:off x="2720022" y="2022743"/>
        <a:ext cx="2053312" cy="1757109"/>
      </dsp:txXfrm>
    </dsp:sp>
    <dsp:sp modelId="{A05DA78A-5802-4EF5-A3B7-9A3F181FBDAA}">
      <dsp:nvSpPr>
        <dsp:cNvPr id="0" name=""/>
        <dsp:cNvSpPr/>
      </dsp:nvSpPr>
      <dsp:spPr>
        <a:xfrm>
          <a:off x="5533060" y="380093"/>
          <a:ext cx="1252520" cy="125252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8745A5B-9827-4D0D-A4DF-79E666FB6C58}">
      <dsp:nvSpPr>
        <dsp:cNvPr id="0" name=""/>
        <dsp:cNvSpPr/>
      </dsp:nvSpPr>
      <dsp:spPr>
        <a:xfrm>
          <a:off x="5799991" y="647023"/>
          <a:ext cx="718659" cy="71865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33299BA-9804-4A3C-9DFE-304734AE508F}">
      <dsp:nvSpPr>
        <dsp:cNvPr id="0" name=""/>
        <dsp:cNvSpPr/>
      </dsp:nvSpPr>
      <dsp:spPr>
        <a:xfrm>
          <a:off x="5132664" y="2022743"/>
          <a:ext cx="2053312" cy="1757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CA" sz="1400" kern="1200" dirty="0"/>
            <a:t>21.9% of patients  experience asthma symptoms more than four days per week, and 47% of them more than one night per week on average.</a:t>
          </a:r>
          <a:endParaRPr lang="en-US" sz="1400" kern="1200" dirty="0"/>
        </a:p>
      </dsp:txBody>
      <dsp:txXfrm>
        <a:off x="5132664" y="2022743"/>
        <a:ext cx="2053312" cy="1757109"/>
      </dsp:txXfrm>
    </dsp:sp>
    <dsp:sp modelId="{61188578-16B6-4A9E-B821-2232848425C3}">
      <dsp:nvSpPr>
        <dsp:cNvPr id="0" name=""/>
        <dsp:cNvSpPr/>
      </dsp:nvSpPr>
      <dsp:spPr>
        <a:xfrm>
          <a:off x="7945702" y="380093"/>
          <a:ext cx="1252520" cy="125252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87A136-005B-46DE-B2DE-52C911DA9F4B}">
      <dsp:nvSpPr>
        <dsp:cNvPr id="0" name=""/>
        <dsp:cNvSpPr/>
      </dsp:nvSpPr>
      <dsp:spPr>
        <a:xfrm>
          <a:off x="8212633" y="647023"/>
          <a:ext cx="718659" cy="71865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90FCE9B-905D-44A8-846A-22B03C0E00B8}">
      <dsp:nvSpPr>
        <dsp:cNvPr id="0" name=""/>
        <dsp:cNvSpPr/>
      </dsp:nvSpPr>
      <dsp:spPr>
        <a:xfrm>
          <a:off x="7545307" y="2022743"/>
          <a:ext cx="2053312" cy="1757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CA" sz="1800" kern="1200"/>
            <a:t>only 17% of the asthma patients believe that their asthma is well- controlled </a:t>
          </a:r>
          <a:endParaRPr lang="en-US" sz="1800" kern="1200" dirty="0"/>
        </a:p>
      </dsp:txBody>
      <dsp:txXfrm>
        <a:off x="7545307" y="2022743"/>
        <a:ext cx="2053312" cy="17571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6FF6EA-7E6C-0E44-BE5F-09931E81435E}">
      <dsp:nvSpPr>
        <dsp:cNvPr id="0" name=""/>
        <dsp:cNvSpPr/>
      </dsp:nvSpPr>
      <dsp:spPr>
        <a:xfrm>
          <a:off x="559785" y="842425"/>
          <a:ext cx="2363948" cy="7790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en-US" sz="2100" b="1" i="0" kern="1200" dirty="0">
              <a:latin typeface="+mj-lt"/>
            </a:rPr>
            <a:t>Environmental</a:t>
          </a:r>
        </a:p>
        <a:p>
          <a:pPr marL="0" lvl="0" indent="0" algn="ctr" defTabSz="933450">
            <a:lnSpc>
              <a:spcPct val="90000"/>
            </a:lnSpc>
            <a:spcBef>
              <a:spcPct val="0"/>
            </a:spcBef>
            <a:spcAft>
              <a:spcPct val="35000"/>
            </a:spcAft>
            <a:buNone/>
          </a:pPr>
          <a:r>
            <a:rPr lang="en-US" sz="2100" b="1" i="0" kern="1200" dirty="0">
              <a:latin typeface="+mj-lt"/>
            </a:rPr>
            <a:t>Triggers</a:t>
          </a:r>
        </a:p>
      </dsp:txBody>
      <dsp:txXfrm>
        <a:off x="559785" y="842425"/>
        <a:ext cx="2363948" cy="779028"/>
      </dsp:txXfrm>
    </dsp:sp>
    <dsp:sp modelId="{037A2FE6-182F-164E-9F10-D37FA3645FA3}">
      <dsp:nvSpPr>
        <dsp:cNvPr id="0" name=""/>
        <dsp:cNvSpPr/>
      </dsp:nvSpPr>
      <dsp:spPr>
        <a:xfrm>
          <a:off x="559785" y="2485128"/>
          <a:ext cx="2363948" cy="1459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latin typeface="+mn-lt"/>
            </a:rPr>
            <a:t>Air Quality and Climatic Data – hard to obtain individual-level online data</a:t>
          </a:r>
        </a:p>
      </dsp:txBody>
      <dsp:txXfrm>
        <a:off x="559785" y="2485128"/>
        <a:ext cx="2363948" cy="1459519"/>
      </dsp:txXfrm>
    </dsp:sp>
    <dsp:sp modelId="{71F785F1-C137-C341-8DAD-9CC8DA192E15}">
      <dsp:nvSpPr>
        <dsp:cNvPr id="0" name=""/>
        <dsp:cNvSpPr/>
      </dsp:nvSpPr>
      <dsp:spPr>
        <a:xfrm>
          <a:off x="557098" y="605493"/>
          <a:ext cx="188041" cy="188041"/>
        </a:xfrm>
        <a:prstGeom prst="ellipse">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8861B8F5-5908-5B44-8C0B-987F7924C303}">
      <dsp:nvSpPr>
        <dsp:cNvPr id="0" name=""/>
        <dsp:cNvSpPr/>
      </dsp:nvSpPr>
      <dsp:spPr>
        <a:xfrm>
          <a:off x="688727" y="342235"/>
          <a:ext cx="188041" cy="188041"/>
        </a:xfrm>
        <a:prstGeom prst="ellipse">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6CF8658F-7485-D94A-9E2B-FC55DAEC7BC6}">
      <dsp:nvSpPr>
        <dsp:cNvPr id="0" name=""/>
        <dsp:cNvSpPr/>
      </dsp:nvSpPr>
      <dsp:spPr>
        <a:xfrm>
          <a:off x="1004637" y="394886"/>
          <a:ext cx="295493" cy="295493"/>
        </a:xfrm>
        <a:prstGeom prst="ellipse">
          <a:avLst/>
        </a:prstGeom>
        <a:gradFill rotWithShape="0">
          <a:gsLst>
            <a:gs pos="0">
              <a:schemeClr val="accent4">
                <a:hueOff val="0"/>
                <a:satOff val="0"/>
                <a:lumOff val="0"/>
                <a:alphaOff val="0"/>
                <a:tint val="96000"/>
                <a:lumMod val="104000"/>
              </a:schemeClr>
            </a:gs>
            <a:gs pos="100000">
              <a:schemeClr val="accent4">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0AC00C95-39C0-F64E-98DC-723211408232}">
      <dsp:nvSpPr>
        <dsp:cNvPr id="0" name=""/>
        <dsp:cNvSpPr/>
      </dsp:nvSpPr>
      <dsp:spPr>
        <a:xfrm>
          <a:off x="1267895" y="105303"/>
          <a:ext cx="188041" cy="188041"/>
        </a:xfrm>
        <a:prstGeom prst="ellipse">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3351BC40-0388-7841-B7E9-2F83B68C919C}">
      <dsp:nvSpPr>
        <dsp:cNvPr id="0" name=""/>
        <dsp:cNvSpPr/>
      </dsp:nvSpPr>
      <dsp:spPr>
        <a:xfrm>
          <a:off x="1610130" y="0"/>
          <a:ext cx="188041" cy="188041"/>
        </a:xfrm>
        <a:prstGeom prst="ellipse">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9DCE7F90-6D45-034A-8552-AF1BFD59C566}">
      <dsp:nvSpPr>
        <dsp:cNvPr id="0" name=""/>
        <dsp:cNvSpPr/>
      </dsp:nvSpPr>
      <dsp:spPr>
        <a:xfrm>
          <a:off x="2031343" y="184280"/>
          <a:ext cx="188041" cy="188041"/>
        </a:xfrm>
        <a:prstGeom prst="ellipse">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41DC704A-F7DF-124C-A82D-F855D92FC5C4}">
      <dsp:nvSpPr>
        <dsp:cNvPr id="0" name=""/>
        <dsp:cNvSpPr/>
      </dsp:nvSpPr>
      <dsp:spPr>
        <a:xfrm>
          <a:off x="2294601" y="315909"/>
          <a:ext cx="295493" cy="295493"/>
        </a:xfrm>
        <a:prstGeom prst="ellipse">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8323D214-E9A3-AE47-B25D-C6FD56E49E28}">
      <dsp:nvSpPr>
        <dsp:cNvPr id="0" name=""/>
        <dsp:cNvSpPr/>
      </dsp:nvSpPr>
      <dsp:spPr>
        <a:xfrm>
          <a:off x="2663162" y="605493"/>
          <a:ext cx="188041" cy="188041"/>
        </a:xfrm>
        <a:prstGeom prst="ellipse">
          <a:avLst/>
        </a:prstGeom>
        <a:gradFill rotWithShape="0">
          <a:gsLst>
            <a:gs pos="0">
              <a:schemeClr val="accent4">
                <a:hueOff val="0"/>
                <a:satOff val="0"/>
                <a:lumOff val="0"/>
                <a:alphaOff val="0"/>
                <a:tint val="96000"/>
                <a:lumMod val="104000"/>
              </a:schemeClr>
            </a:gs>
            <a:gs pos="100000">
              <a:schemeClr val="accent4">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F2136BCE-38F1-1345-AC3E-FCE5C78D8096}">
      <dsp:nvSpPr>
        <dsp:cNvPr id="0" name=""/>
        <dsp:cNvSpPr/>
      </dsp:nvSpPr>
      <dsp:spPr>
        <a:xfrm>
          <a:off x="2821116" y="895076"/>
          <a:ext cx="188041" cy="188041"/>
        </a:xfrm>
        <a:prstGeom prst="ellipse">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F5AF4DA7-573D-A643-A999-1984242B1BB2}">
      <dsp:nvSpPr>
        <dsp:cNvPr id="0" name=""/>
        <dsp:cNvSpPr/>
      </dsp:nvSpPr>
      <dsp:spPr>
        <a:xfrm>
          <a:off x="1452175" y="342235"/>
          <a:ext cx="483534" cy="483534"/>
        </a:xfrm>
        <a:prstGeom prst="ellipse">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A0E0A5E9-11AC-A147-9BD1-0897370BE346}">
      <dsp:nvSpPr>
        <dsp:cNvPr id="0" name=""/>
        <dsp:cNvSpPr/>
      </dsp:nvSpPr>
      <dsp:spPr>
        <a:xfrm>
          <a:off x="425469" y="1342615"/>
          <a:ext cx="188041" cy="188041"/>
        </a:xfrm>
        <a:prstGeom prst="ellipse">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8B3C2B6C-62E1-E24E-B191-BD4F8716318D}">
      <dsp:nvSpPr>
        <dsp:cNvPr id="0" name=""/>
        <dsp:cNvSpPr/>
      </dsp:nvSpPr>
      <dsp:spPr>
        <a:xfrm>
          <a:off x="583424" y="1579547"/>
          <a:ext cx="295493" cy="295493"/>
        </a:xfrm>
        <a:prstGeom prst="ellipse">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B656F1F0-3178-9844-B650-9509C1D030E9}">
      <dsp:nvSpPr>
        <dsp:cNvPr id="0" name=""/>
        <dsp:cNvSpPr/>
      </dsp:nvSpPr>
      <dsp:spPr>
        <a:xfrm>
          <a:off x="978311" y="1790153"/>
          <a:ext cx="429808" cy="429808"/>
        </a:xfrm>
        <a:prstGeom prst="ellipse">
          <a:avLst/>
        </a:prstGeom>
        <a:gradFill rotWithShape="0">
          <a:gsLst>
            <a:gs pos="0">
              <a:schemeClr val="accent4">
                <a:hueOff val="0"/>
                <a:satOff val="0"/>
                <a:lumOff val="0"/>
                <a:alphaOff val="0"/>
                <a:tint val="96000"/>
                <a:lumMod val="104000"/>
              </a:schemeClr>
            </a:gs>
            <a:gs pos="100000">
              <a:schemeClr val="accent4">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A5E3CB52-AABF-814D-9BBA-DF7FD6DBA53D}">
      <dsp:nvSpPr>
        <dsp:cNvPr id="0" name=""/>
        <dsp:cNvSpPr/>
      </dsp:nvSpPr>
      <dsp:spPr>
        <a:xfrm>
          <a:off x="1531153" y="2132389"/>
          <a:ext cx="188041" cy="188041"/>
        </a:xfrm>
        <a:prstGeom prst="ellipse">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14659351-3D56-4D49-ADBE-C2808CE2DBBA}">
      <dsp:nvSpPr>
        <dsp:cNvPr id="0" name=""/>
        <dsp:cNvSpPr/>
      </dsp:nvSpPr>
      <dsp:spPr>
        <a:xfrm>
          <a:off x="1636456" y="1790153"/>
          <a:ext cx="295493" cy="295493"/>
        </a:xfrm>
        <a:prstGeom prst="ellipse">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2D6A3B7F-8DBA-A74C-A3A0-F4839BB00FFF}">
      <dsp:nvSpPr>
        <dsp:cNvPr id="0" name=""/>
        <dsp:cNvSpPr/>
      </dsp:nvSpPr>
      <dsp:spPr>
        <a:xfrm>
          <a:off x="1899714" y="2158714"/>
          <a:ext cx="188041" cy="188041"/>
        </a:xfrm>
        <a:prstGeom prst="ellipse">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168521F2-D771-154A-A5D8-83EE1666443B}">
      <dsp:nvSpPr>
        <dsp:cNvPr id="0" name=""/>
        <dsp:cNvSpPr/>
      </dsp:nvSpPr>
      <dsp:spPr>
        <a:xfrm>
          <a:off x="2136646" y="1737502"/>
          <a:ext cx="429808" cy="429808"/>
        </a:xfrm>
        <a:prstGeom prst="ellipse">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20ABC98B-C0C1-744B-8096-B4183F965A98}">
      <dsp:nvSpPr>
        <dsp:cNvPr id="0" name=""/>
        <dsp:cNvSpPr/>
      </dsp:nvSpPr>
      <dsp:spPr>
        <a:xfrm>
          <a:off x="2715813" y="1632199"/>
          <a:ext cx="295493" cy="295493"/>
        </a:xfrm>
        <a:prstGeom prst="ellipse">
          <a:avLst/>
        </a:prstGeom>
        <a:gradFill rotWithShape="0">
          <a:gsLst>
            <a:gs pos="0">
              <a:schemeClr val="accent4">
                <a:hueOff val="0"/>
                <a:satOff val="0"/>
                <a:lumOff val="0"/>
                <a:alphaOff val="0"/>
                <a:tint val="96000"/>
                <a:lumMod val="104000"/>
              </a:schemeClr>
            </a:gs>
            <a:gs pos="100000">
              <a:schemeClr val="accent4">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C079549D-C331-0D4E-8062-8172BDD73CFB}">
      <dsp:nvSpPr>
        <dsp:cNvPr id="0" name=""/>
        <dsp:cNvSpPr/>
      </dsp:nvSpPr>
      <dsp:spPr>
        <a:xfrm>
          <a:off x="3011307" y="394449"/>
          <a:ext cx="867822" cy="1656767"/>
        </a:xfrm>
        <a:prstGeom prst="chevron">
          <a:avLst>
            <a:gd name="adj" fmla="val 62310"/>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DC16A1C9-6F88-D84A-AF5C-220476B63C30}">
      <dsp:nvSpPr>
        <dsp:cNvPr id="0" name=""/>
        <dsp:cNvSpPr/>
      </dsp:nvSpPr>
      <dsp:spPr>
        <a:xfrm>
          <a:off x="3879129" y="395253"/>
          <a:ext cx="2366788" cy="1656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b="1" i="0" kern="1200" dirty="0">
              <a:latin typeface="+mj-lt"/>
            </a:rPr>
            <a:t>Respiratory Symptoms</a:t>
          </a:r>
        </a:p>
      </dsp:txBody>
      <dsp:txXfrm>
        <a:off x="3879129" y="395253"/>
        <a:ext cx="2366788" cy="1656752"/>
      </dsp:txXfrm>
    </dsp:sp>
    <dsp:sp modelId="{0016C081-19C9-9845-B8D0-1DC135E19F28}">
      <dsp:nvSpPr>
        <dsp:cNvPr id="0" name=""/>
        <dsp:cNvSpPr/>
      </dsp:nvSpPr>
      <dsp:spPr>
        <a:xfrm>
          <a:off x="3879129" y="2485128"/>
          <a:ext cx="2366788" cy="1459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0" i="0" kern="1200" dirty="0">
              <a:latin typeface="+mn-lt"/>
            </a:rPr>
            <a:t>Not Available</a:t>
          </a:r>
        </a:p>
      </dsp:txBody>
      <dsp:txXfrm>
        <a:off x="3879129" y="2485128"/>
        <a:ext cx="2366788" cy="1459519"/>
      </dsp:txXfrm>
    </dsp:sp>
    <dsp:sp modelId="{2460D962-A1BB-9648-8E12-6B324EE9914B}">
      <dsp:nvSpPr>
        <dsp:cNvPr id="0" name=""/>
        <dsp:cNvSpPr/>
      </dsp:nvSpPr>
      <dsp:spPr>
        <a:xfrm>
          <a:off x="6245918" y="394449"/>
          <a:ext cx="867822" cy="1656767"/>
        </a:xfrm>
        <a:prstGeom prst="chevron">
          <a:avLst>
            <a:gd name="adj" fmla="val 62310"/>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sp>
    <dsp:sp modelId="{C917563F-A8B5-854D-A28D-2040D6322F0B}">
      <dsp:nvSpPr>
        <dsp:cNvPr id="0" name=""/>
        <dsp:cNvSpPr/>
      </dsp:nvSpPr>
      <dsp:spPr>
        <a:xfrm>
          <a:off x="7291250" y="276914"/>
          <a:ext cx="2011770" cy="2011770"/>
        </a:xfrm>
        <a:prstGeom prst="ellipse">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100000"/>
            </a:lnSpc>
            <a:spcBef>
              <a:spcPct val="0"/>
            </a:spcBef>
            <a:spcAft>
              <a:spcPct val="35000"/>
            </a:spcAft>
            <a:buNone/>
          </a:pPr>
          <a:r>
            <a:rPr lang="en-US" sz="2100" b="1" i="0" kern="1200" dirty="0">
              <a:latin typeface="+mj-lt"/>
            </a:rPr>
            <a:t>Health Care Utilization</a:t>
          </a:r>
        </a:p>
      </dsp:txBody>
      <dsp:txXfrm>
        <a:off x="7585867" y="571531"/>
        <a:ext cx="1422536" cy="1422536"/>
      </dsp:txXfrm>
    </dsp:sp>
    <dsp:sp modelId="{B2AF21A6-B00E-8D4C-ACDF-115009DF1B8C}">
      <dsp:nvSpPr>
        <dsp:cNvPr id="0" name=""/>
        <dsp:cNvSpPr/>
      </dsp:nvSpPr>
      <dsp:spPr>
        <a:xfrm>
          <a:off x="7113741" y="2485128"/>
          <a:ext cx="2366788" cy="1459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0" i="0" kern="1200" dirty="0">
              <a:latin typeface="+mn-lt"/>
            </a:rPr>
            <a:t>Traditional Surveillance Data on Asthma/COPD</a:t>
          </a:r>
        </a:p>
      </dsp:txBody>
      <dsp:txXfrm>
        <a:off x="7113741" y="2485128"/>
        <a:ext cx="2366788" cy="14595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B8600-DEA1-9440-8C88-F15683550B71}">
      <dsp:nvSpPr>
        <dsp:cNvPr id="0" name=""/>
        <dsp:cNvSpPr/>
      </dsp:nvSpPr>
      <dsp:spPr>
        <a:xfrm rot="5400000">
          <a:off x="5913697" y="-2141890"/>
          <a:ext cx="1644764" cy="6339840"/>
        </a:xfrm>
        <a:prstGeom prst="round2Same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The sentiment analysis reveals the aggregate level trend in (chronic) disease in a specific region.</a:t>
          </a:r>
        </a:p>
        <a:p>
          <a:pPr marL="171450" lvl="1" indent="-171450" algn="l" defTabSz="711200">
            <a:lnSpc>
              <a:spcPct val="90000"/>
            </a:lnSpc>
            <a:spcBef>
              <a:spcPct val="0"/>
            </a:spcBef>
            <a:spcAft>
              <a:spcPct val="15000"/>
            </a:spcAft>
            <a:buChar char="•"/>
          </a:pPr>
          <a:r>
            <a:rPr lang="en-US" sz="1600" kern="1200" dirty="0"/>
            <a:t>Can be used for developing regional predictive models for the spread of disease  (symptoms), which could be useful for health-care resource optimization.</a:t>
          </a:r>
        </a:p>
      </dsp:txBody>
      <dsp:txXfrm rot="-5400000">
        <a:off x="3566160" y="285938"/>
        <a:ext cx="6259549" cy="1484182"/>
      </dsp:txXfrm>
    </dsp:sp>
    <dsp:sp modelId="{2AC01922-532A-3A4F-A801-038B2DE662FB}">
      <dsp:nvSpPr>
        <dsp:cNvPr id="0" name=""/>
        <dsp:cNvSpPr/>
      </dsp:nvSpPr>
      <dsp:spPr>
        <a:xfrm>
          <a:off x="0" y="51"/>
          <a:ext cx="3566160" cy="2055956"/>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rgbClr val="C00000"/>
              </a:solidFill>
            </a:rPr>
            <a:t>Method 1</a:t>
          </a:r>
          <a:r>
            <a:rPr lang="en-US" sz="2100" kern="1200" dirty="0"/>
            <a:t>: </a:t>
          </a:r>
          <a:r>
            <a:rPr lang="en-US" sz="2100" kern="1200" dirty="0">
              <a:solidFill>
                <a:schemeClr val="bg1"/>
              </a:solidFill>
            </a:rPr>
            <a:t>Medical opinion mining on social media platforms (Twitter, FB) and internet search intensities (Google Trends).</a:t>
          </a:r>
        </a:p>
      </dsp:txBody>
      <dsp:txXfrm>
        <a:off x="100363" y="100414"/>
        <a:ext cx="3365434" cy="1855230"/>
      </dsp:txXfrm>
    </dsp:sp>
    <dsp:sp modelId="{8F56A5A6-B5EA-C847-858C-7588B416B12A}">
      <dsp:nvSpPr>
        <dsp:cNvPr id="0" name=""/>
        <dsp:cNvSpPr/>
      </dsp:nvSpPr>
      <dsp:spPr>
        <a:xfrm rot="5400000">
          <a:off x="5913697" y="16863"/>
          <a:ext cx="1644764" cy="6339840"/>
        </a:xfrm>
        <a:prstGeom prst="round2SameRect">
          <a:avLst/>
        </a:prstGeom>
        <a:solidFill>
          <a:schemeClr val="accent2">
            <a:tint val="40000"/>
            <a:alpha val="90000"/>
            <a:hueOff val="-594733"/>
            <a:satOff val="34536"/>
            <a:lumOff val="338"/>
            <a:alphaOff val="0"/>
          </a:schemeClr>
        </a:solidFill>
        <a:ln w="19050" cap="rnd" cmpd="sng" algn="ctr">
          <a:solidFill>
            <a:schemeClr val="accent2">
              <a:tint val="40000"/>
              <a:alpha val="90000"/>
              <a:hueOff val="-594733"/>
              <a:satOff val="34536"/>
              <a:lumOff val="33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Symptoms can be self-reported during exacerbations,</a:t>
          </a:r>
        </a:p>
        <a:p>
          <a:pPr marL="171450" lvl="1" indent="-171450" algn="l" defTabSz="711200">
            <a:lnSpc>
              <a:spcPct val="90000"/>
            </a:lnSpc>
            <a:spcBef>
              <a:spcPct val="0"/>
            </a:spcBef>
            <a:spcAft>
              <a:spcPct val="15000"/>
            </a:spcAft>
            <a:buChar char="•"/>
          </a:pPr>
          <a:r>
            <a:rPr lang="en-US" sz="1600" kern="1200" dirty="0"/>
            <a:t>Symptoms can be recorded by a device (peak-flow meters or inhalers with Nitric Oxide sensors for respiratory conditions) initiated by the patient.</a:t>
          </a:r>
        </a:p>
      </dsp:txBody>
      <dsp:txXfrm rot="-5400000">
        <a:off x="3566160" y="2444692"/>
        <a:ext cx="6259549" cy="1484182"/>
      </dsp:txXfrm>
    </dsp:sp>
    <dsp:sp modelId="{B7C13E75-F3E2-4347-8AEE-8AB9C4D70062}">
      <dsp:nvSpPr>
        <dsp:cNvPr id="0" name=""/>
        <dsp:cNvSpPr/>
      </dsp:nvSpPr>
      <dsp:spPr>
        <a:xfrm>
          <a:off x="0" y="2158805"/>
          <a:ext cx="3566160" cy="2055956"/>
        </a:xfrm>
        <a:prstGeom prst="roundRect">
          <a:avLst/>
        </a:prstGeom>
        <a:solidFill>
          <a:schemeClr val="accent2">
            <a:hueOff val="-490875"/>
            <a:satOff val="38812"/>
            <a:lumOff val="-78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rgbClr val="C00000"/>
              </a:solidFill>
            </a:rPr>
            <a:t>Method 2</a:t>
          </a:r>
          <a:r>
            <a:rPr lang="en-US" sz="2100" kern="1200" dirty="0"/>
            <a:t>: </a:t>
          </a:r>
          <a:r>
            <a:rPr lang="en-US" sz="2100" kern="1200" dirty="0">
              <a:solidFill>
                <a:schemeClr val="bg1"/>
              </a:solidFill>
            </a:rPr>
            <a:t>Individual-level 7/24 monitoring for symptoms of paid or voluntary participants through mobile health apps.</a:t>
          </a:r>
        </a:p>
      </dsp:txBody>
      <dsp:txXfrm>
        <a:off x="100363" y="2259168"/>
        <a:ext cx="3365434" cy="185523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175D41-A020-4824-9612-66DCE4113A9E}">
      <dsp:nvSpPr>
        <dsp:cNvPr id="0" name=""/>
        <dsp:cNvSpPr/>
      </dsp:nvSpPr>
      <dsp:spPr>
        <a:xfrm>
          <a:off x="261976" y="255306"/>
          <a:ext cx="1361536" cy="1361536"/>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4D0E75-2DD9-438D-B27C-9C2264F8BC38}">
      <dsp:nvSpPr>
        <dsp:cNvPr id="0" name=""/>
        <dsp:cNvSpPr/>
      </dsp:nvSpPr>
      <dsp:spPr>
        <a:xfrm>
          <a:off x="547898" y="541229"/>
          <a:ext cx="789690" cy="78969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318A4C7-3E13-4D92-AA08-CCF6D0F991EC}">
      <dsp:nvSpPr>
        <dsp:cNvPr id="0" name=""/>
        <dsp:cNvSpPr/>
      </dsp:nvSpPr>
      <dsp:spPr>
        <a:xfrm>
          <a:off x="1915270" y="255306"/>
          <a:ext cx="3209335" cy="136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90000"/>
            </a:lnSpc>
            <a:spcBef>
              <a:spcPct val="0"/>
            </a:spcBef>
            <a:spcAft>
              <a:spcPct val="35000"/>
            </a:spcAft>
            <a:buNone/>
          </a:pPr>
          <a:r>
            <a:rPr lang="en-CA" sz="1400" kern="1200" dirty="0"/>
            <a:t>Strong </a:t>
          </a:r>
          <a:r>
            <a:rPr lang="en-CA" sz="1400" b="1" kern="1200" dirty="0"/>
            <a:t>medical</a:t>
          </a:r>
          <a:r>
            <a:rPr lang="en-CA" sz="1400" kern="1200" dirty="0"/>
            <a:t> expertise in respiratory chronic conditions in general, asthma and chronic disease surveillance systems in particular. </a:t>
          </a:r>
          <a:endParaRPr lang="en-US" sz="1400" kern="1200" dirty="0"/>
        </a:p>
      </dsp:txBody>
      <dsp:txXfrm>
        <a:off x="1915270" y="255306"/>
        <a:ext cx="3209335" cy="1361536"/>
      </dsp:txXfrm>
    </dsp:sp>
    <dsp:sp modelId="{06FEE4D3-9624-4A48-9BFB-E9C0F772E915}">
      <dsp:nvSpPr>
        <dsp:cNvPr id="0" name=""/>
        <dsp:cNvSpPr/>
      </dsp:nvSpPr>
      <dsp:spPr>
        <a:xfrm>
          <a:off x="5683807" y="255306"/>
          <a:ext cx="1361536" cy="1361536"/>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54EE6E-787A-4AEA-9D66-9EBE3E02DEEF}">
      <dsp:nvSpPr>
        <dsp:cNvPr id="0" name=""/>
        <dsp:cNvSpPr/>
      </dsp:nvSpPr>
      <dsp:spPr>
        <a:xfrm>
          <a:off x="5969730" y="541229"/>
          <a:ext cx="789690" cy="78969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EE2DB0E-C1AD-46DF-8981-2D0543D6EB04}">
      <dsp:nvSpPr>
        <dsp:cNvPr id="0" name=""/>
        <dsp:cNvSpPr/>
      </dsp:nvSpPr>
      <dsp:spPr>
        <a:xfrm>
          <a:off x="7337101" y="255306"/>
          <a:ext cx="3209335" cy="136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90000"/>
            </a:lnSpc>
            <a:spcBef>
              <a:spcPct val="0"/>
            </a:spcBef>
            <a:spcAft>
              <a:spcPct val="35000"/>
            </a:spcAft>
            <a:buNone/>
          </a:pPr>
          <a:r>
            <a:rPr lang="en-CA" sz="1400" b="1" kern="1200" dirty="0"/>
            <a:t>Environmental</a:t>
          </a:r>
          <a:r>
            <a:rPr lang="en-CA" sz="1400" kern="1200" dirty="0"/>
            <a:t> (climatic and air quality) data in hourly frequencies at finer spatial scales, which includes multiple data streams from satellite- and station-based observed measures and predicted values.</a:t>
          </a:r>
          <a:endParaRPr lang="en-US" sz="1400" kern="1200" dirty="0"/>
        </a:p>
      </dsp:txBody>
      <dsp:txXfrm>
        <a:off x="7337101" y="255306"/>
        <a:ext cx="3209335" cy="1361536"/>
      </dsp:txXfrm>
    </dsp:sp>
    <dsp:sp modelId="{C1E7E8C4-B1C4-42BF-AE59-400719B92277}">
      <dsp:nvSpPr>
        <dsp:cNvPr id="0" name=""/>
        <dsp:cNvSpPr/>
      </dsp:nvSpPr>
      <dsp:spPr>
        <a:xfrm>
          <a:off x="261976" y="2279164"/>
          <a:ext cx="1361536" cy="1361536"/>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2C4A78E-D447-43C8-BD3B-99772DF9C502}">
      <dsp:nvSpPr>
        <dsp:cNvPr id="0" name=""/>
        <dsp:cNvSpPr/>
      </dsp:nvSpPr>
      <dsp:spPr>
        <a:xfrm>
          <a:off x="547898" y="2565086"/>
          <a:ext cx="789690" cy="78969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092E860-087D-4B22-86D6-23EE67CC3168}">
      <dsp:nvSpPr>
        <dsp:cNvPr id="0" name=""/>
        <dsp:cNvSpPr/>
      </dsp:nvSpPr>
      <dsp:spPr>
        <a:xfrm>
          <a:off x="1915270" y="2279164"/>
          <a:ext cx="3209335" cy="136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90000"/>
            </a:lnSpc>
            <a:spcBef>
              <a:spcPct val="0"/>
            </a:spcBef>
            <a:spcAft>
              <a:spcPct val="35000"/>
            </a:spcAft>
            <a:buNone/>
          </a:pPr>
          <a:r>
            <a:rPr lang="en-CA" sz="1400" kern="1200" dirty="0"/>
            <a:t>State-of-the-art </a:t>
          </a:r>
          <a:r>
            <a:rPr lang="en-CA" sz="1400" b="1" kern="1200" dirty="0"/>
            <a:t>data mining</a:t>
          </a:r>
          <a:r>
            <a:rPr lang="en-CA" sz="1400" kern="1200" dirty="0"/>
            <a:t> methods on multiple social networking platforms and internet </a:t>
          </a:r>
          <a:r>
            <a:rPr lang="en-US" sz="1400" kern="1200" dirty="0"/>
            <a:t>search queries. </a:t>
          </a:r>
        </a:p>
      </dsp:txBody>
      <dsp:txXfrm>
        <a:off x="1915270" y="2279164"/>
        <a:ext cx="3209335" cy="1361536"/>
      </dsp:txXfrm>
    </dsp:sp>
    <dsp:sp modelId="{8049A8F3-20C6-4D64-9523-C381A4B7B474}">
      <dsp:nvSpPr>
        <dsp:cNvPr id="0" name=""/>
        <dsp:cNvSpPr/>
      </dsp:nvSpPr>
      <dsp:spPr>
        <a:xfrm>
          <a:off x="5683807" y="2279164"/>
          <a:ext cx="1361536" cy="1361536"/>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E65F9F-4DE3-4098-8AFD-FE7DC6013072}">
      <dsp:nvSpPr>
        <dsp:cNvPr id="0" name=""/>
        <dsp:cNvSpPr/>
      </dsp:nvSpPr>
      <dsp:spPr>
        <a:xfrm>
          <a:off x="5969730" y="2565086"/>
          <a:ext cx="789690" cy="78969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2458537-05F7-42FD-BCE2-3D2F8F4BDAD3}">
      <dsp:nvSpPr>
        <dsp:cNvPr id="0" name=""/>
        <dsp:cNvSpPr/>
      </dsp:nvSpPr>
      <dsp:spPr>
        <a:xfrm>
          <a:off x="7337101" y="2279164"/>
          <a:ext cx="3209335" cy="136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90000"/>
            </a:lnSpc>
            <a:spcBef>
              <a:spcPct val="0"/>
            </a:spcBef>
            <a:spcAft>
              <a:spcPct val="35000"/>
            </a:spcAft>
            <a:buNone/>
          </a:pPr>
          <a:r>
            <a:rPr lang="en-CA" sz="1400" kern="1200" dirty="0"/>
            <a:t>Advance </a:t>
          </a:r>
          <a:r>
            <a:rPr lang="en-CA" sz="1400" b="1" kern="1200" dirty="0"/>
            <a:t>machine learning</a:t>
          </a:r>
          <a:r>
            <a:rPr lang="en-CA" sz="1400" kern="1200" dirty="0"/>
            <a:t> methods to predict regional asthma symptom trends from our high-dimensional high-frequency environmental data.  </a:t>
          </a:r>
          <a:endParaRPr lang="en-US" sz="1400" kern="1200" dirty="0"/>
        </a:p>
      </dsp:txBody>
      <dsp:txXfrm>
        <a:off x="7337101" y="2279164"/>
        <a:ext cx="3209335" cy="136153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A3672A-8BB8-6F4C-9AD7-33E8442A84D9}">
      <dsp:nvSpPr>
        <dsp:cNvPr id="0" name=""/>
        <dsp:cNvSpPr/>
      </dsp:nvSpPr>
      <dsp:spPr>
        <a:xfrm>
          <a:off x="48" y="127988"/>
          <a:ext cx="4628926" cy="1073637"/>
        </a:xfrm>
        <a:prstGeom prst="rect">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CA" sz="1800" b="1" kern="1200" dirty="0">
              <a:solidFill>
                <a:srgbClr val="C00000"/>
              </a:solidFill>
            </a:rPr>
            <a:t>Asthma Health App</a:t>
          </a:r>
          <a:r>
            <a:rPr lang="en-CA" sz="1600" b="1" kern="1200" dirty="0">
              <a:solidFill>
                <a:srgbClr val="C00000"/>
              </a:solidFill>
            </a:rPr>
            <a:t> </a:t>
          </a:r>
          <a:r>
            <a:rPr lang="en-CA" sz="1600" kern="1200" dirty="0"/>
            <a:t>(AHA)(2015), smartphone data collected using </a:t>
          </a:r>
          <a:r>
            <a:rPr lang="en-CA" sz="1600" kern="1200" dirty="0" err="1"/>
            <a:t>ResearchKit</a:t>
          </a:r>
          <a:endParaRPr lang="en-US" sz="1600" kern="1200" dirty="0"/>
        </a:p>
      </dsp:txBody>
      <dsp:txXfrm>
        <a:off x="48" y="127988"/>
        <a:ext cx="4628926" cy="1073637"/>
      </dsp:txXfrm>
    </dsp:sp>
    <dsp:sp modelId="{B6FF59BE-597B-8440-A77C-5F373306BDB5}">
      <dsp:nvSpPr>
        <dsp:cNvPr id="0" name=""/>
        <dsp:cNvSpPr/>
      </dsp:nvSpPr>
      <dsp:spPr>
        <a:xfrm>
          <a:off x="48" y="1201625"/>
          <a:ext cx="4628926" cy="3689280"/>
        </a:xfrm>
        <a:prstGeom prst="rect">
          <a:avLst/>
        </a:prstGeom>
        <a:solidFill>
          <a:schemeClr val="accent6">
            <a:alpha val="90000"/>
            <a:tint val="40000"/>
            <a:hueOff val="0"/>
            <a:satOff val="0"/>
            <a:lumOff val="0"/>
            <a:alphaOff val="0"/>
          </a:schemeClr>
        </a:solidFill>
        <a:ln w="19050" cap="rnd"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CA" sz="1400" kern="1200"/>
            <a:t>AHA was one of the first of five ResearchKit apps that launched in March 2015 and was developed by the Icahn School of Medicine at Mount Sinai and other partners.</a:t>
          </a:r>
          <a:endParaRPr lang="en-US" sz="1400" kern="1200"/>
        </a:p>
        <a:p>
          <a:pPr marL="114300" lvl="1" indent="-114300" algn="l" defTabSz="622300">
            <a:lnSpc>
              <a:spcPct val="90000"/>
            </a:lnSpc>
            <a:spcBef>
              <a:spcPct val="0"/>
            </a:spcBef>
            <a:spcAft>
              <a:spcPct val="15000"/>
            </a:spcAft>
            <a:buChar char="•"/>
          </a:pPr>
          <a:r>
            <a:rPr lang="en-CA" sz="1400" kern="1200"/>
            <a:t>AHA has collected data from about 6K voluntary patients for 21 months.  </a:t>
          </a:r>
          <a:endParaRPr lang="en-US" sz="1400" kern="1200"/>
        </a:p>
        <a:p>
          <a:pPr marL="114300" lvl="1" indent="-114300" algn="l" defTabSz="622300">
            <a:lnSpc>
              <a:spcPct val="90000"/>
            </a:lnSpc>
            <a:spcBef>
              <a:spcPct val="0"/>
            </a:spcBef>
            <a:spcAft>
              <a:spcPct val="15000"/>
            </a:spcAft>
            <a:buChar char="•"/>
          </a:pPr>
          <a:r>
            <a:rPr lang="en-CA" sz="1400" kern="1200"/>
            <a:t>The symptoms were self-reported.</a:t>
          </a:r>
          <a:endParaRPr lang="en-US" sz="1400" kern="1200"/>
        </a:p>
        <a:p>
          <a:pPr marL="114300" lvl="1" indent="-114300" algn="l" defTabSz="622300">
            <a:lnSpc>
              <a:spcPct val="90000"/>
            </a:lnSpc>
            <a:spcBef>
              <a:spcPct val="0"/>
            </a:spcBef>
            <a:spcAft>
              <a:spcPct val="15000"/>
            </a:spcAft>
            <a:buChar char="•"/>
          </a:pPr>
          <a:r>
            <a:rPr lang="en-CA" sz="1400" kern="1200" dirty="0"/>
            <a:t>The main motivation is to collect individual-level data for medical research. The data and the code for the AHA is available upon request for further research. </a:t>
          </a:r>
          <a:endParaRPr lang="en-US" sz="1400" kern="1200" dirty="0"/>
        </a:p>
      </dsp:txBody>
      <dsp:txXfrm>
        <a:off x="48" y="1201625"/>
        <a:ext cx="4628926" cy="3689280"/>
      </dsp:txXfrm>
    </dsp:sp>
    <dsp:sp modelId="{0AC029A6-80EB-C24F-B3BF-28422F5411AD}">
      <dsp:nvSpPr>
        <dsp:cNvPr id="0" name=""/>
        <dsp:cNvSpPr/>
      </dsp:nvSpPr>
      <dsp:spPr>
        <a:xfrm>
          <a:off x="5277024" y="127988"/>
          <a:ext cx="4628926" cy="1073637"/>
        </a:xfrm>
        <a:prstGeom prst="rect">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err="1">
              <a:solidFill>
                <a:srgbClr val="C00000"/>
              </a:solidFill>
            </a:rPr>
            <a:t>MyAirCoach</a:t>
          </a:r>
          <a:r>
            <a:rPr lang="en-US" sz="1600" kern="1200" dirty="0"/>
            <a:t> -</a:t>
          </a:r>
          <a:r>
            <a:rPr lang="en-CA" sz="1600" kern="1200" dirty="0"/>
            <a:t> Analysis, modelling and sensing of both physiological and environmental factors for the customized and predictive self-management of Asthma</a:t>
          </a:r>
          <a:endParaRPr lang="en-US" sz="1600" kern="1200" dirty="0"/>
        </a:p>
      </dsp:txBody>
      <dsp:txXfrm>
        <a:off x="5277024" y="127988"/>
        <a:ext cx="4628926" cy="1073637"/>
      </dsp:txXfrm>
    </dsp:sp>
    <dsp:sp modelId="{0433F153-B21F-2342-B7A1-D0F0395278C0}">
      <dsp:nvSpPr>
        <dsp:cNvPr id="0" name=""/>
        <dsp:cNvSpPr/>
      </dsp:nvSpPr>
      <dsp:spPr>
        <a:xfrm>
          <a:off x="5277024" y="1201625"/>
          <a:ext cx="4628926" cy="3689280"/>
        </a:xfrm>
        <a:prstGeom prst="rect">
          <a:avLst/>
        </a:prstGeom>
        <a:solidFill>
          <a:schemeClr val="accent6">
            <a:alpha val="90000"/>
            <a:tint val="40000"/>
            <a:hueOff val="0"/>
            <a:satOff val="0"/>
            <a:lumOff val="0"/>
            <a:alphaOff val="0"/>
          </a:schemeClr>
        </a:solidFill>
        <a:ln w="19050" cap="rnd"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CA" sz="1400" kern="1200"/>
            <a:t>EU – Horizon2020 Research Project – Started in 2015 and lasts 3 years</a:t>
          </a:r>
          <a:endParaRPr lang="en-US" sz="1400" kern="1200" dirty="0"/>
        </a:p>
        <a:p>
          <a:pPr marL="114300" lvl="1" indent="-114300" algn="l" defTabSz="622300">
            <a:lnSpc>
              <a:spcPct val="90000"/>
            </a:lnSpc>
            <a:spcBef>
              <a:spcPct val="0"/>
            </a:spcBef>
            <a:spcAft>
              <a:spcPct val="15000"/>
            </a:spcAft>
            <a:buChar char="•"/>
          </a:pPr>
          <a:r>
            <a:rPr lang="en-US" sz="1400" kern="1200">
              <a:hlinkClick xmlns:r="http://schemas.openxmlformats.org/officeDocument/2006/relationships" r:id="rId1"/>
            </a:rPr>
            <a:t>http://myaircoach.eu/content/what-myaircoach-project</a:t>
          </a:r>
          <a:endParaRPr lang="en-US" sz="1400" kern="1200" dirty="0"/>
        </a:p>
        <a:p>
          <a:pPr marL="114300" lvl="1" indent="-114300" algn="l" defTabSz="622300">
            <a:lnSpc>
              <a:spcPct val="90000"/>
            </a:lnSpc>
            <a:spcBef>
              <a:spcPct val="0"/>
            </a:spcBef>
            <a:spcAft>
              <a:spcPct val="15000"/>
            </a:spcAft>
            <a:buChar char="•"/>
          </a:pPr>
          <a:r>
            <a:rPr lang="en-CA" sz="1400" b="0" i="0" u="none" kern="1200"/>
            <a:t>myAirCoach will an ergonomic and compact sensor-based inhaler that will be connected with the patients’ smart devices</a:t>
          </a:r>
          <a:endParaRPr lang="en-US" sz="1400" kern="1200" dirty="0"/>
        </a:p>
        <a:p>
          <a:pPr marL="114300" lvl="1" indent="-114300" algn="l" defTabSz="622300">
            <a:lnSpc>
              <a:spcPct val="90000"/>
            </a:lnSpc>
            <a:spcBef>
              <a:spcPct val="0"/>
            </a:spcBef>
            <a:spcAft>
              <a:spcPct val="15000"/>
            </a:spcAft>
            <a:buChar char="•"/>
          </a:pPr>
          <a:r>
            <a:rPr lang="en-CA" sz="1400" b="0" i="0" u="none" kern="1200"/>
            <a:t>Through an App and a smart inhaler, the central system of myAirCoach will analyse the data and propose tailored asthma plans</a:t>
          </a:r>
          <a:endParaRPr lang="en-US" sz="1400" kern="1200" dirty="0"/>
        </a:p>
        <a:p>
          <a:pPr marL="114300" lvl="1" indent="-114300" algn="l" defTabSz="622300">
            <a:lnSpc>
              <a:spcPct val="90000"/>
            </a:lnSpc>
            <a:spcBef>
              <a:spcPct val="0"/>
            </a:spcBef>
            <a:spcAft>
              <a:spcPct val="15000"/>
            </a:spcAft>
            <a:buChar char="•"/>
          </a:pPr>
          <a:r>
            <a:rPr lang="en-CA" sz="1400" b="0" i="0" u="none" kern="1200" dirty="0" err="1"/>
            <a:t>myAirCoach’s</a:t>
          </a:r>
          <a:r>
            <a:rPr lang="en-CA" sz="1400" b="0" i="0" u="none" kern="1200" dirty="0"/>
            <a:t> Self-management Platform for chronic diseases is currently at the final prototype stage before commercialisation, which is planned to be achieved via different vehicles such as the established company of CERTH/ITI (</a:t>
          </a:r>
          <a:r>
            <a:rPr lang="en-CA" sz="1400" b="0" i="0" u="none" kern="1200" dirty="0" err="1"/>
            <a:t>MindMed</a:t>
          </a:r>
          <a:r>
            <a:rPr lang="en-CA" sz="1400" b="0" i="0" u="none" kern="1200" dirty="0"/>
            <a:t>) but also upon specific investments to attract additional funding</a:t>
          </a:r>
          <a:endParaRPr lang="en-US" sz="1400" kern="1200" dirty="0"/>
        </a:p>
      </dsp:txBody>
      <dsp:txXfrm>
        <a:off x="5277024" y="1201625"/>
        <a:ext cx="4628926" cy="368928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38CE853-262D-CB40-8FE2-C41CC47A6A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D7AEE69-4C1C-8645-BFA2-BB14EC42949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A0E2DE-129E-DB4E-AED6-6A6513DB672A}" type="datetimeFigureOut">
              <a:rPr lang="en-US" smtClean="0"/>
              <a:t>8/19/19</a:t>
            </a:fld>
            <a:endParaRPr lang="en-US"/>
          </a:p>
        </p:txBody>
      </p:sp>
      <p:sp>
        <p:nvSpPr>
          <p:cNvPr id="4" name="Footer Placeholder 3">
            <a:extLst>
              <a:ext uri="{FF2B5EF4-FFF2-40B4-BE49-F238E27FC236}">
                <a16:creationId xmlns:a16="http://schemas.microsoft.com/office/drawing/2014/main" id="{BC293BBE-6965-2C4F-913A-942A13B2DC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EED8B09-DD38-A446-8659-D4E7FE0C110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B81E4C-DD35-DA49-87AA-CF476C709C38}" type="slidenum">
              <a:rPr lang="en-US" smtClean="0"/>
              <a:t>‹#›</a:t>
            </a:fld>
            <a:endParaRPr lang="en-US"/>
          </a:p>
        </p:txBody>
      </p:sp>
    </p:spTree>
    <p:extLst>
      <p:ext uri="{BB962C8B-B14F-4D97-AF65-F5344CB8AC3E}">
        <p14:creationId xmlns:p14="http://schemas.microsoft.com/office/powerpoint/2010/main" val="15176396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tiff>
</file>

<file path=ppt/media/image19.jpe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8/19/19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8/19/19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sites.google.com/view/mlportal/home"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sites.google.com/view/mlportal/home" TargetMode="External"/><Relationship Id="rId7" Type="http://schemas.openxmlformats.org/officeDocument/2006/relationships/diagramColors" Target="../diagrams/colors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9A672405-5F81-4E97-B4FC-E7F2CC16FE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3778322-3408-104D-8D18-B1058A492DAF}"/>
              </a:ext>
            </a:extLst>
          </p:cNvPr>
          <p:cNvSpPr>
            <a:spLocks noGrp="1"/>
          </p:cNvSpPr>
          <p:nvPr>
            <p:ph type="ctrTitle"/>
          </p:nvPr>
        </p:nvSpPr>
        <p:spPr>
          <a:xfrm>
            <a:off x="4996542" y="990601"/>
            <a:ext cx="6054045" cy="4632960"/>
          </a:xfrm>
        </p:spPr>
        <p:txBody>
          <a:bodyPr anchor="ctr">
            <a:noAutofit/>
          </a:bodyPr>
          <a:lstStyle/>
          <a:p>
            <a:pPr algn="l"/>
            <a:r>
              <a:rPr lang="en-US" sz="3600" b="1" dirty="0">
                <a:solidFill>
                  <a:srgbClr val="00B0F0"/>
                </a:solidFill>
              </a:rPr>
              <a:t>Developing</a:t>
            </a:r>
            <a:br>
              <a:rPr lang="en-US" sz="3600" b="1" dirty="0">
                <a:solidFill>
                  <a:srgbClr val="00B0F0"/>
                </a:solidFill>
              </a:rPr>
            </a:br>
            <a:r>
              <a:rPr lang="en-US" sz="3600" b="1" dirty="0">
                <a:solidFill>
                  <a:srgbClr val="00B0F0"/>
                </a:solidFill>
              </a:rPr>
              <a:t>regional &amp; </a:t>
            </a:r>
            <a:br>
              <a:rPr lang="en-US" sz="3600" b="1" dirty="0">
                <a:solidFill>
                  <a:srgbClr val="00B0F0"/>
                </a:solidFill>
              </a:rPr>
            </a:br>
            <a:r>
              <a:rPr lang="en-US" sz="3600" b="1" dirty="0">
                <a:solidFill>
                  <a:srgbClr val="00B0F0"/>
                </a:solidFill>
              </a:rPr>
              <a:t>personalized recommender systems for respiratory conditions</a:t>
            </a:r>
          </a:p>
        </p:txBody>
      </p:sp>
      <p:sp>
        <p:nvSpPr>
          <p:cNvPr id="3" name="Subtitle 2">
            <a:extLst>
              <a:ext uri="{FF2B5EF4-FFF2-40B4-BE49-F238E27FC236}">
                <a16:creationId xmlns:a16="http://schemas.microsoft.com/office/drawing/2014/main" id="{368E5113-1A3D-E941-89DD-8E32455A0260}"/>
              </a:ext>
            </a:extLst>
          </p:cNvPr>
          <p:cNvSpPr>
            <a:spLocks noGrp="1"/>
          </p:cNvSpPr>
          <p:nvPr>
            <p:ph type="subTitle" idx="1"/>
          </p:nvPr>
        </p:nvSpPr>
        <p:spPr>
          <a:xfrm>
            <a:off x="1141412" y="990600"/>
            <a:ext cx="3191623" cy="5052848"/>
          </a:xfrm>
        </p:spPr>
        <p:txBody>
          <a:bodyPr anchor="ctr">
            <a:normAutofit fontScale="92500" lnSpcReduction="10000"/>
          </a:bodyPr>
          <a:lstStyle/>
          <a:p>
            <a:r>
              <a:rPr lang="en-CA" dirty="0">
                <a:effectLst/>
              </a:rPr>
              <a:t>Asthma and </a:t>
            </a:r>
            <a:r>
              <a:rPr lang="en-CA" dirty="0" err="1">
                <a:effectLst/>
              </a:rPr>
              <a:t>copd</a:t>
            </a:r>
            <a:r>
              <a:rPr lang="en-CA" dirty="0">
                <a:effectLst/>
              </a:rPr>
              <a:t> are the leading cause in hospitalization in Canada. Only 17% of patients with these respiratory conditions are not symptomatic.  The most common factor for asthma exacerbations is the air quality and climatic conditions. 82% of patients are symptomatic and 22% of them experience severe respiratory symptoms 4 times in a week.  Currently we do not have any symptom-based predictive model due to lack of data.</a:t>
            </a:r>
            <a:endParaRPr lang="en-US" dirty="0"/>
          </a:p>
        </p:txBody>
      </p:sp>
      <p:cxnSp>
        <p:nvCxnSpPr>
          <p:cNvPr id="17" name="Straight Connector 16">
            <a:extLst>
              <a:ext uri="{FF2B5EF4-FFF2-40B4-BE49-F238E27FC236}">
                <a16:creationId xmlns:a16="http://schemas.microsoft.com/office/drawing/2014/main" id="{FC86C303-74D6-4DF3-9113-E0A374D716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769" y="2057400"/>
            <a:ext cx="0" cy="2743200"/>
          </a:xfrm>
          <a:prstGeom prst="line">
            <a:avLst/>
          </a:prstGeom>
          <a:ln w="19050">
            <a:solidFill>
              <a:schemeClr val="accent1"/>
            </a:solidFill>
          </a:ln>
          <a:effectLst>
            <a:innerShdw blurRad="63500" dist="50800" dir="162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8CA7A4C-0D94-A44E-A468-6145C7438405}"/>
              </a:ext>
            </a:extLst>
          </p:cNvPr>
          <p:cNvSpPr txBox="1"/>
          <p:nvPr/>
        </p:nvSpPr>
        <p:spPr>
          <a:xfrm>
            <a:off x="2427890" y="6432331"/>
            <a:ext cx="184731" cy="369332"/>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D3A3B3D2-2E1E-EF4D-8C32-9BB6472BE7FF}"/>
              </a:ext>
            </a:extLst>
          </p:cNvPr>
          <p:cNvSpPr txBox="1"/>
          <p:nvPr/>
        </p:nvSpPr>
        <p:spPr>
          <a:xfrm>
            <a:off x="2737223" y="6278442"/>
            <a:ext cx="6199133" cy="307777"/>
          </a:xfrm>
          <a:prstGeom prst="rect">
            <a:avLst/>
          </a:prstGeom>
          <a:noFill/>
        </p:spPr>
        <p:txBody>
          <a:bodyPr wrap="none" rtlCol="0">
            <a:spAutoFit/>
          </a:bodyPr>
          <a:lstStyle/>
          <a:p>
            <a:r>
              <a:rPr lang="en-US" sz="1400" dirty="0"/>
              <a:t>Mutlu Yuksel (DAL), Yigit Aydede (SMU), Mohammad </a:t>
            </a:r>
            <a:r>
              <a:rPr lang="en-US" sz="1400" dirty="0" err="1"/>
              <a:t>Hajizadeh</a:t>
            </a:r>
            <a:r>
              <a:rPr lang="en-US" sz="1400" dirty="0"/>
              <a:t> (DAL)</a:t>
            </a:r>
          </a:p>
        </p:txBody>
      </p:sp>
    </p:spTree>
    <p:extLst>
      <p:ext uri="{BB962C8B-B14F-4D97-AF65-F5344CB8AC3E}">
        <p14:creationId xmlns:p14="http://schemas.microsoft.com/office/powerpoint/2010/main" val="449823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6EDF4-09EB-1A4E-9660-3210523B072F}"/>
              </a:ext>
            </a:extLst>
          </p:cNvPr>
          <p:cNvSpPr>
            <a:spLocks noGrp="1"/>
          </p:cNvSpPr>
          <p:nvPr>
            <p:ph type="title"/>
          </p:nvPr>
        </p:nvSpPr>
        <p:spPr>
          <a:xfrm>
            <a:off x="130629" y="714375"/>
            <a:ext cx="4176505" cy="5076826"/>
          </a:xfrm>
        </p:spPr>
        <p:txBody>
          <a:bodyPr anchor="ctr">
            <a:normAutofit/>
          </a:bodyPr>
          <a:lstStyle/>
          <a:p>
            <a:pPr lvl="0">
              <a:lnSpc>
                <a:spcPct val="90000"/>
              </a:lnSpc>
              <a:spcBef>
                <a:spcPct val="20000"/>
              </a:spcBef>
              <a:spcAft>
                <a:spcPts val="600"/>
              </a:spcAft>
              <a:buClr>
                <a:prstClr val="white"/>
              </a:buClr>
              <a:buSzPct val="100000"/>
            </a:pPr>
            <a:r>
              <a:rPr lang="en-US" sz="4000" b="1" dirty="0">
                <a:solidFill>
                  <a:srgbClr val="0070C0"/>
                </a:solidFill>
              </a:rPr>
              <a:t>Project 2: </a:t>
            </a:r>
            <a:br>
              <a:rPr lang="en-US" sz="4000" b="1" dirty="0">
                <a:solidFill>
                  <a:srgbClr val="0070C0"/>
                </a:solidFill>
              </a:rPr>
            </a:br>
            <a:r>
              <a:rPr lang="en-US" sz="4000" b="1" dirty="0">
                <a:solidFill>
                  <a:srgbClr val="0070C0"/>
                </a:solidFill>
              </a:rPr>
              <a:t>Developing Individual recommender systems</a:t>
            </a:r>
            <a:br>
              <a:rPr lang="en-US" sz="4000" b="1" dirty="0">
                <a:solidFill>
                  <a:srgbClr val="0070C0"/>
                </a:solidFill>
              </a:rPr>
            </a:br>
            <a:r>
              <a:rPr lang="en-US" sz="2000" cap="small" dirty="0">
                <a:ln>
                  <a:noFill/>
                </a:ln>
                <a:solidFill>
                  <a:prstClr val="white"/>
                </a:solidFill>
                <a:effectLst>
                  <a:glow rad="38100">
                    <a:prstClr val="black">
                      <a:lumMod val="50000"/>
                      <a:lumOff val="50000"/>
                      <a:alpha val="20000"/>
                    </a:prstClr>
                  </a:glow>
                  <a:outerShdw blurRad="44450" dist="12700" dir="13860000" algn="tl" rotWithShape="0">
                    <a:srgbClr val="000000">
                      <a:alpha val="20000"/>
                    </a:srgbClr>
                  </a:outerShdw>
                </a:effectLst>
                <a:ea typeface="+mn-ea"/>
                <a:cs typeface="+mn-cs"/>
              </a:rPr>
              <a:t>The system can be based on 4 sensory inputs that can frequently be measured in a day: </a:t>
            </a:r>
            <a:br>
              <a:rPr lang="en-US" sz="2000" cap="small" dirty="0">
                <a:ln>
                  <a:noFill/>
                </a:ln>
                <a:solidFill>
                  <a:prstClr val="white"/>
                </a:solidFill>
                <a:effectLst>
                  <a:glow rad="38100">
                    <a:prstClr val="black">
                      <a:lumMod val="50000"/>
                      <a:lumOff val="50000"/>
                      <a:alpha val="20000"/>
                    </a:prstClr>
                  </a:glow>
                  <a:outerShdw blurRad="44450" dist="12700" dir="13860000" algn="tl" rotWithShape="0">
                    <a:srgbClr val="000000">
                      <a:alpha val="20000"/>
                    </a:srgbClr>
                  </a:outerShdw>
                </a:effectLst>
                <a:ea typeface="+mn-ea"/>
                <a:cs typeface="+mn-cs"/>
              </a:rPr>
            </a:br>
            <a:endParaRPr lang="en-US" sz="4000" b="1" dirty="0"/>
          </a:p>
        </p:txBody>
      </p:sp>
      <p:sp>
        <p:nvSpPr>
          <p:cNvPr id="8" name="Rectangle 7">
            <a:extLst>
              <a:ext uri="{FF2B5EF4-FFF2-40B4-BE49-F238E27FC236}">
                <a16:creationId xmlns:a16="http://schemas.microsoft.com/office/drawing/2014/main" id="{375136A9-49F9-4DA0-A741-F065B0FA0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3356" y="0"/>
            <a:ext cx="7558643" cy="6858000"/>
          </a:xfrm>
          <a:prstGeom prst="rect">
            <a:avLst/>
          </a:prstGeom>
          <a:solidFill>
            <a:schemeClr val="bg2"/>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912F6C7-0423-4B6F-AECE-710C848918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46539" y="3195797"/>
            <a:ext cx="6858000" cy="466406"/>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2" name="Straight Connector 11">
            <a:extLst>
              <a:ext uri="{FF2B5EF4-FFF2-40B4-BE49-F238E27FC236}">
                <a16:creationId xmlns:a16="http://schemas.microsoft.com/office/drawing/2014/main" id="{A7208205-03EE-4EC8-9C34-59270C1880D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2336" y="0"/>
            <a:ext cx="0" cy="685800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sp>
        <p:nvSpPr>
          <p:cNvPr id="3" name="Content Placeholder 2">
            <a:extLst>
              <a:ext uri="{FF2B5EF4-FFF2-40B4-BE49-F238E27FC236}">
                <a16:creationId xmlns:a16="http://schemas.microsoft.com/office/drawing/2014/main" id="{70B73A00-A2C1-5B49-984B-5BBD8EA257CB}"/>
              </a:ext>
            </a:extLst>
          </p:cNvPr>
          <p:cNvSpPr>
            <a:spLocks noGrp="1"/>
          </p:cNvSpPr>
          <p:nvPr>
            <p:ph idx="1"/>
          </p:nvPr>
        </p:nvSpPr>
        <p:spPr>
          <a:xfrm>
            <a:off x="4973046" y="714375"/>
            <a:ext cx="6253751" cy="5076825"/>
          </a:xfrm>
        </p:spPr>
        <p:txBody>
          <a:bodyPr>
            <a:normAutofit/>
          </a:bodyPr>
          <a:lstStyle/>
          <a:p>
            <a:pPr lvl="1">
              <a:lnSpc>
                <a:spcPct val="90000"/>
              </a:lnSpc>
            </a:pPr>
            <a:r>
              <a:rPr lang="en-US" b="1" dirty="0">
                <a:solidFill>
                  <a:srgbClr val="0070C0"/>
                </a:solidFill>
              </a:rPr>
              <a:t>Pulmonary capacity sensors to measure symptomatic levels. </a:t>
            </a:r>
          </a:p>
          <a:p>
            <a:pPr lvl="2">
              <a:lnSpc>
                <a:spcPct val="90000"/>
              </a:lnSpc>
            </a:pPr>
            <a:r>
              <a:rPr lang="en-US" dirty="0">
                <a:solidFill>
                  <a:schemeClr val="tx1"/>
                </a:solidFill>
              </a:rPr>
              <a:t>Peak-flow meters</a:t>
            </a:r>
          </a:p>
          <a:p>
            <a:pPr lvl="2">
              <a:lnSpc>
                <a:spcPct val="90000"/>
              </a:lnSpc>
            </a:pPr>
            <a:r>
              <a:rPr lang="en-US" dirty="0">
                <a:solidFill>
                  <a:schemeClr val="tx1"/>
                </a:solidFill>
              </a:rPr>
              <a:t>Sensor-based Inhalers</a:t>
            </a:r>
          </a:p>
          <a:p>
            <a:pPr lvl="1">
              <a:lnSpc>
                <a:spcPct val="90000"/>
              </a:lnSpc>
            </a:pPr>
            <a:r>
              <a:rPr lang="en-CA" b="1" dirty="0">
                <a:solidFill>
                  <a:srgbClr val="0070C0"/>
                </a:solidFill>
              </a:rPr>
              <a:t>Physiological</a:t>
            </a:r>
            <a:r>
              <a:rPr lang="en-US" b="1" dirty="0">
                <a:solidFill>
                  <a:srgbClr val="0070C0"/>
                </a:solidFill>
              </a:rPr>
              <a:t> sensors</a:t>
            </a:r>
            <a:r>
              <a:rPr lang="en-US" dirty="0">
                <a:solidFill>
                  <a:srgbClr val="0070C0"/>
                </a:solidFill>
              </a:rPr>
              <a:t> </a:t>
            </a:r>
            <a:r>
              <a:rPr lang="en-US" dirty="0">
                <a:solidFill>
                  <a:schemeClr val="tx1"/>
                </a:solidFill>
              </a:rPr>
              <a:t>(physical activity, VO2-max, caloric burning rate, heart rate etc.)</a:t>
            </a:r>
          </a:p>
          <a:p>
            <a:pPr lvl="2">
              <a:lnSpc>
                <a:spcPct val="90000"/>
              </a:lnSpc>
            </a:pPr>
            <a:r>
              <a:rPr lang="en-US" dirty="0">
                <a:solidFill>
                  <a:schemeClr val="tx1"/>
                </a:solidFill>
              </a:rPr>
              <a:t>Wireless Body Area Network (WBAN)</a:t>
            </a:r>
          </a:p>
          <a:p>
            <a:pPr lvl="1">
              <a:lnSpc>
                <a:spcPct val="90000"/>
              </a:lnSpc>
            </a:pPr>
            <a:r>
              <a:rPr lang="en-US" b="1" dirty="0">
                <a:solidFill>
                  <a:srgbClr val="0070C0"/>
                </a:solidFill>
              </a:rPr>
              <a:t>Indoor air quality sensors.</a:t>
            </a:r>
          </a:p>
          <a:p>
            <a:pPr lvl="2">
              <a:lnSpc>
                <a:spcPct val="90000"/>
              </a:lnSpc>
            </a:pPr>
            <a:r>
              <a:rPr lang="en-US" dirty="0">
                <a:solidFill>
                  <a:schemeClr val="tx1"/>
                </a:solidFill>
              </a:rPr>
              <a:t>Multiple devices that measures indoor air quality</a:t>
            </a:r>
          </a:p>
          <a:p>
            <a:pPr lvl="1">
              <a:lnSpc>
                <a:spcPct val="90000"/>
              </a:lnSpc>
            </a:pPr>
            <a:r>
              <a:rPr lang="en-US" b="1" dirty="0">
                <a:solidFill>
                  <a:srgbClr val="0070C0"/>
                </a:solidFill>
              </a:rPr>
              <a:t>GPS-based outdoor air quality and climatic measures.</a:t>
            </a:r>
          </a:p>
          <a:p>
            <a:pPr lvl="2">
              <a:lnSpc>
                <a:spcPct val="90000"/>
              </a:lnSpc>
            </a:pPr>
            <a:r>
              <a:rPr lang="en-US" dirty="0">
                <a:solidFill>
                  <a:schemeClr val="tx1"/>
                </a:solidFill>
              </a:rPr>
              <a:t>API integration with one of the outdoor AQ and climatic data providers</a:t>
            </a:r>
          </a:p>
        </p:txBody>
      </p:sp>
    </p:spTree>
    <p:extLst>
      <p:ext uri="{BB962C8B-B14F-4D97-AF65-F5344CB8AC3E}">
        <p14:creationId xmlns:p14="http://schemas.microsoft.com/office/powerpoint/2010/main" val="3789799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2F10-982F-964E-A72B-417CBCD13991}"/>
              </a:ext>
            </a:extLst>
          </p:cNvPr>
          <p:cNvSpPr>
            <a:spLocks noGrp="1"/>
          </p:cNvSpPr>
          <p:nvPr>
            <p:ph type="title"/>
          </p:nvPr>
        </p:nvSpPr>
        <p:spPr>
          <a:xfrm>
            <a:off x="1141413" y="609600"/>
            <a:ext cx="9905998" cy="662152"/>
          </a:xfrm>
        </p:spPr>
        <p:txBody>
          <a:bodyPr>
            <a:normAutofit/>
          </a:bodyPr>
          <a:lstStyle/>
          <a:p>
            <a:r>
              <a:rPr lang="en-US" sz="2400" b="1" dirty="0">
                <a:solidFill>
                  <a:srgbClr val="0070C0"/>
                </a:solidFill>
              </a:rPr>
              <a:t>medical research on individual Rec. systems – 2 examples</a:t>
            </a:r>
            <a:endParaRPr lang="en-US" sz="2400" dirty="0">
              <a:solidFill>
                <a:srgbClr val="0070C0"/>
              </a:solidFill>
            </a:endParaRPr>
          </a:p>
        </p:txBody>
      </p:sp>
      <p:graphicFrame>
        <p:nvGraphicFramePr>
          <p:cNvPr id="5" name="Content Placeholder 2">
            <a:extLst>
              <a:ext uri="{FF2B5EF4-FFF2-40B4-BE49-F238E27FC236}">
                <a16:creationId xmlns:a16="http://schemas.microsoft.com/office/drawing/2014/main" id="{C874C311-2DB8-43FE-8C1B-D11EDBAA505F}"/>
              </a:ext>
            </a:extLst>
          </p:cNvPr>
          <p:cNvGraphicFramePr>
            <a:graphicFrameLocks noGrp="1"/>
          </p:cNvGraphicFramePr>
          <p:nvPr>
            <p:ph idx="1"/>
            <p:extLst>
              <p:ext uri="{D42A27DB-BD31-4B8C-83A1-F6EECF244321}">
                <p14:modId xmlns:p14="http://schemas.microsoft.com/office/powerpoint/2010/main" val="362650464"/>
              </p:ext>
            </p:extLst>
          </p:nvPr>
        </p:nvGraphicFramePr>
        <p:xfrm>
          <a:off x="1141413" y="1429407"/>
          <a:ext cx="9906000" cy="50188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326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9B0A2-D61F-2C4B-9F0D-76957B7A7138}"/>
              </a:ext>
            </a:extLst>
          </p:cNvPr>
          <p:cNvSpPr>
            <a:spLocks noGrp="1"/>
          </p:cNvSpPr>
          <p:nvPr>
            <p:ph type="title"/>
          </p:nvPr>
        </p:nvSpPr>
        <p:spPr>
          <a:xfrm>
            <a:off x="1141413" y="609600"/>
            <a:ext cx="9905998" cy="840828"/>
          </a:xfrm>
        </p:spPr>
        <p:txBody>
          <a:bodyPr>
            <a:noAutofit/>
          </a:bodyPr>
          <a:lstStyle/>
          <a:p>
            <a:r>
              <a:rPr lang="en-US" sz="2400" b="1">
                <a:solidFill>
                  <a:srgbClr val="0070C0"/>
                </a:solidFill>
              </a:rPr>
              <a:t>7 Available APPS</a:t>
            </a:r>
            <a:r>
              <a:rPr lang="en-US" sz="2000" b="1">
                <a:solidFill>
                  <a:srgbClr val="0070C0"/>
                </a:solidFill>
              </a:rPr>
              <a:t> </a:t>
            </a:r>
            <a:r>
              <a:rPr lang="en-US" sz="1600" b="1">
                <a:solidFill>
                  <a:srgbClr val="0070C0"/>
                </a:solidFill>
              </a:rPr>
              <a:t>(none of them operates on ML/AI algorithms)</a:t>
            </a:r>
            <a:endParaRPr lang="en-US" sz="2000" b="1" dirty="0">
              <a:solidFill>
                <a:srgbClr val="0070C0"/>
              </a:solidFill>
            </a:endParaRPr>
          </a:p>
        </p:txBody>
      </p:sp>
      <p:sp>
        <p:nvSpPr>
          <p:cNvPr id="3" name="Content Placeholder 2">
            <a:extLst>
              <a:ext uri="{FF2B5EF4-FFF2-40B4-BE49-F238E27FC236}">
                <a16:creationId xmlns:a16="http://schemas.microsoft.com/office/drawing/2014/main" id="{114BD4C2-656B-FC48-9828-D13CB4D75494}"/>
              </a:ext>
            </a:extLst>
          </p:cNvPr>
          <p:cNvSpPr>
            <a:spLocks noGrp="1"/>
          </p:cNvSpPr>
          <p:nvPr>
            <p:ph idx="1"/>
          </p:nvPr>
        </p:nvSpPr>
        <p:spPr>
          <a:xfrm>
            <a:off x="1141413" y="1334814"/>
            <a:ext cx="9905998" cy="4913585"/>
          </a:xfrm>
        </p:spPr>
        <p:txBody>
          <a:bodyPr>
            <a:normAutofit fontScale="92500" lnSpcReduction="10000"/>
          </a:bodyPr>
          <a:lstStyle/>
          <a:p>
            <a:r>
              <a:rPr lang="en-US" sz="1600" b="1" dirty="0" err="1">
                <a:solidFill>
                  <a:srgbClr val="C00000"/>
                </a:solidFill>
              </a:rPr>
              <a:t>AsthmaMD</a:t>
            </a:r>
            <a:r>
              <a:rPr lang="en-US" sz="1600" dirty="0"/>
              <a:t>: </a:t>
            </a:r>
            <a:r>
              <a:rPr lang="en-CA" sz="1600" dirty="0">
                <a:effectLst/>
              </a:rPr>
              <a:t>(free; iPhone, Android), which is also compatible with the </a:t>
            </a:r>
            <a:r>
              <a:rPr lang="en-CA" sz="1600" dirty="0" err="1">
                <a:effectLst/>
              </a:rPr>
              <a:t>AsthmaMD</a:t>
            </a:r>
            <a:r>
              <a:rPr lang="en-CA" sz="1600" dirty="0">
                <a:effectLst/>
              </a:rPr>
              <a:t> peak flow meter. Created by a doctor at the University of California, San Francisco, Medical School, the app tracks medications, asthma triggers, and your action plan.</a:t>
            </a:r>
            <a:r>
              <a:rPr lang="en-US" sz="1600" dirty="0"/>
              <a:t>Asthma Buddy: </a:t>
            </a:r>
            <a:r>
              <a:rPr lang="en-CA" sz="1600" dirty="0">
                <a:effectLst/>
              </a:rPr>
              <a:t>Developed by the National Asthma Council Australia,</a:t>
            </a:r>
          </a:p>
          <a:p>
            <a:r>
              <a:rPr lang="en-CA" sz="1600" b="1" dirty="0">
                <a:solidFill>
                  <a:srgbClr val="C00000"/>
                </a:solidFill>
                <a:effectLst/>
              </a:rPr>
              <a:t>Asthma Buddy</a:t>
            </a:r>
            <a:r>
              <a:rPr lang="en-CA" sz="1600" dirty="0">
                <a:effectLst/>
              </a:rPr>
              <a:t> (free; iPhone, Android) reminds you to take your asthma medications each day, allows you to record an action plan (which you can email to your doctor), and lets you track any changes in your symptoms.</a:t>
            </a:r>
            <a:endParaRPr lang="en-US" sz="1600" dirty="0"/>
          </a:p>
          <a:p>
            <a:r>
              <a:rPr lang="en-US" sz="1600" b="1" dirty="0">
                <a:solidFill>
                  <a:srgbClr val="C00000"/>
                </a:solidFill>
              </a:rPr>
              <a:t>Asthma Track</a:t>
            </a:r>
            <a:r>
              <a:rPr lang="en-US" sz="1600" dirty="0"/>
              <a:t>: </a:t>
            </a:r>
            <a:r>
              <a:rPr lang="en-CA" sz="1600" dirty="0">
                <a:effectLst/>
              </a:rPr>
              <a:t>Part asthma diary, part information collector, </a:t>
            </a:r>
            <a:r>
              <a:rPr lang="en-CA" sz="1600" dirty="0" err="1">
                <a:effectLst/>
              </a:rPr>
              <a:t>asthmaTrack</a:t>
            </a:r>
            <a:r>
              <a:rPr lang="en-CA" sz="1600" dirty="0">
                <a:effectLst/>
              </a:rPr>
              <a:t> ($2; iPhone) lets you log your symptoms and medication doses, and create graphs of your asthma activity that you can email directly to your doctor</a:t>
            </a:r>
            <a:endParaRPr lang="en-US" sz="1600" dirty="0"/>
          </a:p>
          <a:p>
            <a:r>
              <a:rPr lang="en-US" sz="1600" b="1" dirty="0">
                <a:solidFill>
                  <a:srgbClr val="C00000"/>
                </a:solidFill>
              </a:rPr>
              <a:t>Assist me with inhaler</a:t>
            </a:r>
            <a:r>
              <a:rPr lang="en-US" sz="1600" dirty="0"/>
              <a:t>: </a:t>
            </a:r>
            <a:r>
              <a:rPr lang="en-CA" sz="1600" dirty="0">
                <a:effectLst/>
              </a:rPr>
              <a:t>($1; iPhone) provides pictures of asthma medications and directions in both English and Spanish on how (and when) to take them. </a:t>
            </a:r>
            <a:endParaRPr lang="en-US" sz="1600" dirty="0"/>
          </a:p>
          <a:p>
            <a:r>
              <a:rPr lang="en-US" sz="1600" b="1" dirty="0">
                <a:solidFill>
                  <a:srgbClr val="C00000"/>
                </a:solidFill>
              </a:rPr>
              <a:t>Asthma Check</a:t>
            </a:r>
            <a:r>
              <a:rPr lang="en-US" sz="1600" dirty="0"/>
              <a:t>: </a:t>
            </a:r>
            <a:r>
              <a:rPr lang="en-CA" sz="1600" dirty="0">
                <a:effectLst/>
              </a:rPr>
              <a:t>(free; iPhone, Android) provides notifications about medicine, peak flow readings, and alerts when you're running low on your asthma medications. It also provides a five-point check for your asthma symptoms and tracks behaviors that can affect your asthma, such as exercise and smoking.</a:t>
            </a:r>
            <a:endParaRPr lang="en-US" sz="1600" dirty="0"/>
          </a:p>
          <a:p>
            <a:r>
              <a:rPr lang="en-US" sz="1600" b="1" dirty="0">
                <a:solidFill>
                  <a:srgbClr val="C00000"/>
                </a:solidFill>
              </a:rPr>
              <a:t>Propeller</a:t>
            </a:r>
            <a:r>
              <a:rPr lang="en-US" sz="1600" dirty="0"/>
              <a:t>: </a:t>
            </a:r>
            <a:r>
              <a:rPr lang="en-CA" sz="1600" dirty="0">
                <a:effectLst/>
              </a:rPr>
              <a:t>(free; iPhone, Android) it sends alerts to your doctor and family members when your asthma symptoms worsen. It also tracks where and when you used your inhaler and its “Daily Asthma Forecast” alerts you to air quality issues and other asthma triggers.</a:t>
            </a:r>
            <a:endParaRPr lang="en-US" sz="1600" dirty="0"/>
          </a:p>
          <a:p>
            <a:r>
              <a:rPr lang="en-US" sz="1600" b="1" dirty="0">
                <a:solidFill>
                  <a:srgbClr val="C00000"/>
                </a:solidFill>
              </a:rPr>
              <a:t>Kid’s App: </a:t>
            </a:r>
            <a:r>
              <a:rPr lang="en-CA" sz="1600" dirty="0">
                <a:effectLst/>
              </a:rPr>
              <a:t>(free; iPhone, Android), with its adorable little dragon, and Huff &amp; Puff ($8; iPhone, Android), which has videos, quizzes, and games that help kids get more comfortable with their asthma.</a:t>
            </a:r>
            <a:endParaRPr lang="en-US" sz="1600" dirty="0"/>
          </a:p>
        </p:txBody>
      </p:sp>
    </p:spTree>
    <p:extLst>
      <p:ext uri="{BB962C8B-B14F-4D97-AF65-F5344CB8AC3E}">
        <p14:creationId xmlns:p14="http://schemas.microsoft.com/office/powerpoint/2010/main" val="2280722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BDF65-112D-8A44-B58F-D7FAAE1F0FAA}"/>
              </a:ext>
            </a:extLst>
          </p:cNvPr>
          <p:cNvSpPr>
            <a:spLocks noGrp="1"/>
          </p:cNvSpPr>
          <p:nvPr>
            <p:ph type="title"/>
          </p:nvPr>
        </p:nvSpPr>
        <p:spPr>
          <a:xfrm>
            <a:off x="1141413" y="609600"/>
            <a:ext cx="9905998" cy="946068"/>
          </a:xfrm>
        </p:spPr>
        <p:txBody>
          <a:bodyPr/>
          <a:lstStyle/>
          <a:p>
            <a:r>
              <a:rPr lang="en-US" b="1">
                <a:solidFill>
                  <a:srgbClr val="0070C0"/>
                </a:solidFill>
              </a:rPr>
              <a:t>Partnership</a:t>
            </a:r>
            <a:endParaRPr lang="en-US" b="1" dirty="0">
              <a:solidFill>
                <a:srgbClr val="0070C0"/>
              </a:solidFill>
            </a:endParaRPr>
          </a:p>
        </p:txBody>
      </p:sp>
      <p:sp>
        <p:nvSpPr>
          <p:cNvPr id="3" name="Content Placeholder 2">
            <a:extLst>
              <a:ext uri="{FF2B5EF4-FFF2-40B4-BE49-F238E27FC236}">
                <a16:creationId xmlns:a16="http://schemas.microsoft.com/office/drawing/2014/main" id="{9206EDFC-EDFE-2848-B29F-5EDB9BA72839}"/>
              </a:ext>
            </a:extLst>
          </p:cNvPr>
          <p:cNvSpPr>
            <a:spLocks noGrp="1"/>
          </p:cNvSpPr>
          <p:nvPr>
            <p:ph idx="1"/>
          </p:nvPr>
        </p:nvSpPr>
        <p:spPr>
          <a:xfrm>
            <a:off x="1141413" y="1389413"/>
            <a:ext cx="9905998" cy="4401787"/>
          </a:xfrm>
        </p:spPr>
        <p:txBody>
          <a:bodyPr>
            <a:normAutofit/>
          </a:bodyPr>
          <a:lstStyle/>
          <a:p>
            <a:r>
              <a:rPr lang="en-US" sz="2800" b="1" dirty="0"/>
              <a:t>We have a meeting with NSHA (Steve Carrigan, David Petrie) at SMU on September 20</a:t>
            </a:r>
            <a:r>
              <a:rPr lang="en-US" sz="2800" b="1" baseline="30000" dirty="0"/>
              <a:t>th </a:t>
            </a:r>
            <a:endParaRPr lang="en-US" sz="2800" b="1" dirty="0"/>
          </a:p>
          <a:p>
            <a:r>
              <a:rPr lang="en-US" sz="2800" b="1" dirty="0"/>
              <a:t>We are looking for an active partnership for identifying research questions that can be investigated by nontraditional ways.</a:t>
            </a:r>
          </a:p>
          <a:p>
            <a:r>
              <a:rPr lang="en-US" sz="2800" b="1" dirty="0"/>
              <a:t>We are looking for better and exclusive data sources.</a:t>
            </a:r>
          </a:p>
          <a:p>
            <a:r>
              <a:rPr lang="en-US" sz="2800" b="1" dirty="0"/>
              <a:t>We want the support of the lung association and public circles for our grant applications.</a:t>
            </a:r>
          </a:p>
        </p:txBody>
      </p:sp>
    </p:spTree>
    <p:extLst>
      <p:ext uri="{BB962C8B-B14F-4D97-AF65-F5344CB8AC3E}">
        <p14:creationId xmlns:p14="http://schemas.microsoft.com/office/powerpoint/2010/main" val="1564613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62164E-4528-40DB-BC26-D6DDE216A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rgbClr val="363D4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F30007FA-C6A2-43A0-8045-7016AEF81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322895"/>
          </a:xfrm>
          <a:custGeom>
            <a:avLst/>
            <a:gdLst>
              <a:gd name="connsiteX0" fmla="*/ 0 w 12192000"/>
              <a:gd name="connsiteY0" fmla="*/ 0 h 5322895"/>
              <a:gd name="connsiteX1" fmla="*/ 12192000 w 12192000"/>
              <a:gd name="connsiteY1" fmla="*/ 0 h 5322895"/>
              <a:gd name="connsiteX2" fmla="*/ 12192000 w 12192000"/>
              <a:gd name="connsiteY2" fmla="*/ 213719 h 5322895"/>
              <a:gd name="connsiteX3" fmla="*/ 12192000 w 12192000"/>
              <a:gd name="connsiteY3" fmla="*/ 471948 h 5322895"/>
              <a:gd name="connsiteX4" fmla="*/ 12192000 w 12192000"/>
              <a:gd name="connsiteY4" fmla="*/ 3571886 h 5322895"/>
              <a:gd name="connsiteX5" fmla="*/ 12192000 w 12192000"/>
              <a:gd name="connsiteY5" fmla="*/ 3753332 h 5322895"/>
              <a:gd name="connsiteX6" fmla="*/ 12192000 w 12192000"/>
              <a:gd name="connsiteY6" fmla="*/ 4806077 h 5322895"/>
              <a:gd name="connsiteX7" fmla="*/ 11957522 w 12192000"/>
              <a:gd name="connsiteY7" fmla="*/ 4849979 h 5322895"/>
              <a:gd name="connsiteX8" fmla="*/ 11679973 w 12192000"/>
              <a:gd name="connsiteY8" fmla="*/ 4899723 h 5322895"/>
              <a:gd name="connsiteX9" fmla="*/ 11401197 w 12192000"/>
              <a:gd name="connsiteY9" fmla="*/ 4948416 h 5322895"/>
              <a:gd name="connsiteX10" fmla="*/ 11121192 w 12192000"/>
              <a:gd name="connsiteY10" fmla="*/ 4990102 h 5322895"/>
              <a:gd name="connsiteX11" fmla="*/ 10842416 w 12192000"/>
              <a:gd name="connsiteY11" fmla="*/ 5032139 h 5322895"/>
              <a:gd name="connsiteX12" fmla="*/ 10562411 w 12192000"/>
              <a:gd name="connsiteY12" fmla="*/ 5071374 h 5322895"/>
              <a:gd name="connsiteX13" fmla="*/ 10286091 w 12192000"/>
              <a:gd name="connsiteY13" fmla="*/ 5105003 h 5322895"/>
              <a:gd name="connsiteX14" fmla="*/ 10006086 w 12192000"/>
              <a:gd name="connsiteY14" fmla="*/ 5136881 h 5322895"/>
              <a:gd name="connsiteX15" fmla="*/ 9727310 w 12192000"/>
              <a:gd name="connsiteY15" fmla="*/ 5165957 h 5322895"/>
              <a:gd name="connsiteX16" fmla="*/ 9453445 w 12192000"/>
              <a:gd name="connsiteY16" fmla="*/ 5191179 h 5322895"/>
              <a:gd name="connsiteX17" fmla="*/ 9175897 w 12192000"/>
              <a:gd name="connsiteY17" fmla="*/ 5216401 h 5322895"/>
              <a:gd name="connsiteX18" fmla="*/ 8902033 w 12192000"/>
              <a:gd name="connsiteY18" fmla="*/ 5237420 h 5322895"/>
              <a:gd name="connsiteX19" fmla="*/ 8628169 w 12192000"/>
              <a:gd name="connsiteY19" fmla="*/ 5253884 h 5322895"/>
              <a:gd name="connsiteX20" fmla="*/ 8355533 w 12192000"/>
              <a:gd name="connsiteY20" fmla="*/ 5271050 h 5322895"/>
              <a:gd name="connsiteX21" fmla="*/ 8085353 w 12192000"/>
              <a:gd name="connsiteY21" fmla="*/ 5285412 h 5322895"/>
              <a:gd name="connsiteX22" fmla="*/ 7817629 w 12192000"/>
              <a:gd name="connsiteY22" fmla="*/ 5295571 h 5322895"/>
              <a:gd name="connsiteX23" fmla="*/ 7549905 w 12192000"/>
              <a:gd name="connsiteY23" fmla="*/ 5304329 h 5322895"/>
              <a:gd name="connsiteX24" fmla="*/ 7284638 w 12192000"/>
              <a:gd name="connsiteY24" fmla="*/ 5312736 h 5322895"/>
              <a:gd name="connsiteX25" fmla="*/ 7023055 w 12192000"/>
              <a:gd name="connsiteY25" fmla="*/ 5316590 h 5322895"/>
              <a:gd name="connsiteX26" fmla="*/ 6761472 w 12192000"/>
              <a:gd name="connsiteY26" fmla="*/ 5320793 h 5322895"/>
              <a:gd name="connsiteX27" fmla="*/ 6503573 w 12192000"/>
              <a:gd name="connsiteY27" fmla="*/ 5322895 h 5322895"/>
              <a:gd name="connsiteX28" fmla="*/ 6248130 w 12192000"/>
              <a:gd name="connsiteY28" fmla="*/ 5320793 h 5322895"/>
              <a:gd name="connsiteX29" fmla="*/ 5995144 w 12192000"/>
              <a:gd name="connsiteY29" fmla="*/ 5320793 h 5322895"/>
              <a:gd name="connsiteX30" fmla="*/ 5744613 w 12192000"/>
              <a:gd name="connsiteY30" fmla="*/ 5316590 h 5322895"/>
              <a:gd name="connsiteX31" fmla="*/ 5498995 w 12192000"/>
              <a:gd name="connsiteY31" fmla="*/ 5310284 h 5322895"/>
              <a:gd name="connsiteX32" fmla="*/ 5255834 w 12192000"/>
              <a:gd name="connsiteY32" fmla="*/ 5304329 h 5322895"/>
              <a:gd name="connsiteX33" fmla="*/ 5017584 w 12192000"/>
              <a:gd name="connsiteY33" fmla="*/ 5297673 h 5322895"/>
              <a:gd name="connsiteX34" fmla="*/ 4780562 w 12192000"/>
              <a:gd name="connsiteY34" fmla="*/ 5287514 h 5322895"/>
              <a:gd name="connsiteX35" fmla="*/ 4547227 w 12192000"/>
              <a:gd name="connsiteY35" fmla="*/ 5276654 h 5322895"/>
              <a:gd name="connsiteX36" fmla="*/ 4318800 w 12192000"/>
              <a:gd name="connsiteY36" fmla="*/ 5266846 h 5322895"/>
              <a:gd name="connsiteX37" fmla="*/ 3873004 w 12192000"/>
              <a:gd name="connsiteY37" fmla="*/ 5239171 h 5322895"/>
              <a:gd name="connsiteX38" fmla="*/ 3445628 w 12192000"/>
              <a:gd name="connsiteY38" fmla="*/ 5209746 h 5322895"/>
              <a:gd name="connsiteX39" fmla="*/ 3035446 w 12192000"/>
              <a:gd name="connsiteY39" fmla="*/ 5178918 h 5322895"/>
              <a:gd name="connsiteX40" fmla="*/ 2647370 w 12192000"/>
              <a:gd name="connsiteY40" fmla="*/ 5144939 h 5322895"/>
              <a:gd name="connsiteX41" fmla="*/ 2276487 w 12192000"/>
              <a:gd name="connsiteY41" fmla="*/ 5109557 h 5322895"/>
              <a:gd name="connsiteX42" fmla="*/ 1932621 w 12192000"/>
              <a:gd name="connsiteY42" fmla="*/ 5071374 h 5322895"/>
              <a:gd name="connsiteX43" fmla="*/ 1609634 w 12192000"/>
              <a:gd name="connsiteY43" fmla="*/ 5033891 h 5322895"/>
              <a:gd name="connsiteX44" fmla="*/ 1312435 w 12192000"/>
              <a:gd name="connsiteY44" fmla="*/ 4996408 h 5322895"/>
              <a:gd name="connsiteX45" fmla="*/ 1039799 w 12192000"/>
              <a:gd name="connsiteY45" fmla="*/ 4961027 h 5322895"/>
              <a:gd name="connsiteX46" fmla="*/ 797865 w 12192000"/>
              <a:gd name="connsiteY46" fmla="*/ 4927397 h 5322895"/>
              <a:gd name="connsiteX47" fmla="*/ 579265 w 12192000"/>
              <a:gd name="connsiteY47" fmla="*/ 4895519 h 5322895"/>
              <a:gd name="connsiteX48" fmla="*/ 395052 w 12192000"/>
              <a:gd name="connsiteY48" fmla="*/ 4868896 h 5322895"/>
              <a:gd name="connsiteX49" fmla="*/ 240312 w 12192000"/>
              <a:gd name="connsiteY49" fmla="*/ 4843673 h 5322895"/>
              <a:gd name="connsiteX50" fmla="*/ 27853 w 12192000"/>
              <a:gd name="connsiteY50" fmla="*/ 4807592 h 5322895"/>
              <a:gd name="connsiteX51" fmla="*/ 0 w 12192000"/>
              <a:gd name="connsiteY51" fmla="*/ 4802879 h 5322895"/>
              <a:gd name="connsiteX52" fmla="*/ 0 w 12192000"/>
              <a:gd name="connsiteY52" fmla="*/ 3753332 h 5322895"/>
              <a:gd name="connsiteX53" fmla="*/ 0 w 12192000"/>
              <a:gd name="connsiteY53" fmla="*/ 3571886 h 5322895"/>
              <a:gd name="connsiteX54" fmla="*/ 0 w 12192000"/>
              <a:gd name="connsiteY54" fmla="*/ 471948 h 5322895"/>
              <a:gd name="connsiteX55" fmla="*/ 0 w 12192000"/>
              <a:gd name="connsiteY55" fmla="*/ 213719 h 5322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000" h="5322895">
                <a:moveTo>
                  <a:pt x="0" y="0"/>
                </a:moveTo>
                <a:lnTo>
                  <a:pt x="12192000" y="0"/>
                </a:lnTo>
                <a:lnTo>
                  <a:pt x="12192000" y="213719"/>
                </a:lnTo>
                <a:lnTo>
                  <a:pt x="12192000" y="471948"/>
                </a:lnTo>
                <a:lnTo>
                  <a:pt x="12192000" y="3571886"/>
                </a:lnTo>
                <a:lnTo>
                  <a:pt x="12192000" y="3753332"/>
                </a:lnTo>
                <a:lnTo>
                  <a:pt x="12192000" y="4806077"/>
                </a:lnTo>
                <a:lnTo>
                  <a:pt x="11957522" y="4849979"/>
                </a:lnTo>
                <a:lnTo>
                  <a:pt x="11679973" y="4899723"/>
                </a:lnTo>
                <a:lnTo>
                  <a:pt x="11401197" y="4948416"/>
                </a:lnTo>
                <a:lnTo>
                  <a:pt x="11121192" y="4990102"/>
                </a:lnTo>
                <a:lnTo>
                  <a:pt x="10842416" y="5032139"/>
                </a:lnTo>
                <a:lnTo>
                  <a:pt x="10562411" y="5071374"/>
                </a:lnTo>
                <a:lnTo>
                  <a:pt x="10286091" y="5105003"/>
                </a:lnTo>
                <a:lnTo>
                  <a:pt x="10006086" y="5136881"/>
                </a:lnTo>
                <a:lnTo>
                  <a:pt x="9727310" y="5165957"/>
                </a:lnTo>
                <a:lnTo>
                  <a:pt x="9453445" y="5191179"/>
                </a:lnTo>
                <a:lnTo>
                  <a:pt x="9175897" y="5216401"/>
                </a:lnTo>
                <a:lnTo>
                  <a:pt x="8902033" y="5237420"/>
                </a:lnTo>
                <a:lnTo>
                  <a:pt x="8628169" y="5253884"/>
                </a:lnTo>
                <a:lnTo>
                  <a:pt x="8355533" y="5271050"/>
                </a:lnTo>
                <a:lnTo>
                  <a:pt x="8085353" y="5285412"/>
                </a:lnTo>
                <a:lnTo>
                  <a:pt x="7817629" y="5295571"/>
                </a:lnTo>
                <a:lnTo>
                  <a:pt x="7549905" y="5304329"/>
                </a:lnTo>
                <a:lnTo>
                  <a:pt x="7284638" y="5312736"/>
                </a:lnTo>
                <a:lnTo>
                  <a:pt x="7023055" y="5316590"/>
                </a:lnTo>
                <a:lnTo>
                  <a:pt x="6761472" y="5320793"/>
                </a:lnTo>
                <a:lnTo>
                  <a:pt x="6503573" y="5322895"/>
                </a:lnTo>
                <a:lnTo>
                  <a:pt x="6248130" y="5320793"/>
                </a:lnTo>
                <a:lnTo>
                  <a:pt x="5995144" y="5320793"/>
                </a:lnTo>
                <a:lnTo>
                  <a:pt x="5744613" y="5316590"/>
                </a:lnTo>
                <a:lnTo>
                  <a:pt x="5498995" y="5310284"/>
                </a:lnTo>
                <a:lnTo>
                  <a:pt x="5255834" y="5304329"/>
                </a:lnTo>
                <a:lnTo>
                  <a:pt x="5017584" y="5297673"/>
                </a:lnTo>
                <a:lnTo>
                  <a:pt x="4780562" y="5287514"/>
                </a:lnTo>
                <a:lnTo>
                  <a:pt x="4547227" y="5276654"/>
                </a:lnTo>
                <a:lnTo>
                  <a:pt x="4318800" y="5266846"/>
                </a:lnTo>
                <a:lnTo>
                  <a:pt x="3873004" y="5239171"/>
                </a:lnTo>
                <a:lnTo>
                  <a:pt x="3445628" y="5209746"/>
                </a:lnTo>
                <a:lnTo>
                  <a:pt x="3035446" y="5178918"/>
                </a:lnTo>
                <a:lnTo>
                  <a:pt x="2647370" y="5144939"/>
                </a:lnTo>
                <a:lnTo>
                  <a:pt x="2276487" y="5109557"/>
                </a:lnTo>
                <a:lnTo>
                  <a:pt x="1932621" y="5071374"/>
                </a:lnTo>
                <a:lnTo>
                  <a:pt x="1609634" y="5033891"/>
                </a:lnTo>
                <a:lnTo>
                  <a:pt x="1312435" y="4996408"/>
                </a:lnTo>
                <a:lnTo>
                  <a:pt x="1039799" y="4961027"/>
                </a:lnTo>
                <a:lnTo>
                  <a:pt x="797865" y="4927397"/>
                </a:lnTo>
                <a:lnTo>
                  <a:pt x="579265" y="4895519"/>
                </a:lnTo>
                <a:lnTo>
                  <a:pt x="395052" y="4868896"/>
                </a:lnTo>
                <a:lnTo>
                  <a:pt x="240312" y="4843673"/>
                </a:lnTo>
                <a:lnTo>
                  <a:pt x="27853" y="4807592"/>
                </a:lnTo>
                <a:lnTo>
                  <a:pt x="0" y="4802879"/>
                </a:lnTo>
                <a:lnTo>
                  <a:pt x="0" y="3753332"/>
                </a:lnTo>
                <a:lnTo>
                  <a:pt x="0" y="3571886"/>
                </a:lnTo>
                <a:lnTo>
                  <a:pt x="0" y="471948"/>
                </a:lnTo>
                <a:lnTo>
                  <a:pt x="0" y="213719"/>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6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393FF88-9470-984C-9603-C1581BE50CFE}"/>
              </a:ext>
            </a:extLst>
          </p:cNvPr>
          <p:cNvSpPr>
            <a:spLocks noGrp="1"/>
          </p:cNvSpPr>
          <p:nvPr>
            <p:ph type="title"/>
          </p:nvPr>
        </p:nvSpPr>
        <p:spPr>
          <a:xfrm>
            <a:off x="1751012" y="865974"/>
            <a:ext cx="8676222" cy="3643822"/>
          </a:xfrm>
        </p:spPr>
        <p:txBody>
          <a:bodyPr vert="horz" lIns="91440" tIns="45720" rIns="91440" bIns="45720" rtlCol="0" anchor="ctr">
            <a:normAutofit/>
          </a:bodyPr>
          <a:lstStyle/>
          <a:p>
            <a:pPr algn="ctr"/>
            <a:r>
              <a:rPr lang="en-US" sz="6600" b="1" dirty="0">
                <a:solidFill>
                  <a:srgbClr val="0070C0"/>
                </a:solidFill>
                <a:effectLst>
                  <a:glow rad="38100">
                    <a:schemeClr val="bg1">
                      <a:lumMod val="65000"/>
                      <a:lumOff val="35000"/>
                      <a:alpha val="50000"/>
                    </a:schemeClr>
                  </a:glow>
                  <a:outerShdw blurRad="28575" dist="31750" dir="13200000" algn="tl" rotWithShape="0">
                    <a:srgbClr val="000000">
                      <a:alpha val="25000"/>
                    </a:srgbClr>
                  </a:outerShdw>
                </a:effectLst>
              </a:rPr>
              <a:t>Thank you</a:t>
            </a:r>
          </a:p>
        </p:txBody>
      </p:sp>
      <p:sp>
        <p:nvSpPr>
          <p:cNvPr id="3" name="Rectangle 2">
            <a:extLst>
              <a:ext uri="{FF2B5EF4-FFF2-40B4-BE49-F238E27FC236}">
                <a16:creationId xmlns:a16="http://schemas.microsoft.com/office/drawing/2014/main" id="{404D6057-084C-4B8B-B308-B316816AA377}"/>
              </a:ext>
            </a:extLst>
          </p:cNvPr>
          <p:cNvSpPr/>
          <p:nvPr/>
        </p:nvSpPr>
        <p:spPr>
          <a:xfrm>
            <a:off x="3442869" y="3244334"/>
            <a:ext cx="5306261" cy="369332"/>
          </a:xfrm>
          <a:prstGeom prst="rect">
            <a:avLst/>
          </a:prstGeom>
        </p:spPr>
        <p:txBody>
          <a:bodyPr wrap="none">
            <a:spAutoFit/>
          </a:bodyPr>
          <a:lstStyle/>
          <a:p>
            <a:r>
              <a:rPr lang="en-CA" dirty="0">
                <a:hlinkClick r:id="rId3"/>
              </a:rPr>
              <a:t>https://sites.google.com/view/mlportal/home</a:t>
            </a:r>
            <a:endParaRPr lang="en-CA" dirty="0"/>
          </a:p>
        </p:txBody>
      </p:sp>
    </p:spTree>
    <p:extLst>
      <p:ext uri="{BB962C8B-B14F-4D97-AF65-F5344CB8AC3E}">
        <p14:creationId xmlns:p14="http://schemas.microsoft.com/office/powerpoint/2010/main" val="2113905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CCF41-0D5C-8542-BF96-888B89FE24B8}"/>
              </a:ext>
            </a:extLst>
          </p:cNvPr>
          <p:cNvSpPr>
            <a:spLocks noGrp="1"/>
          </p:cNvSpPr>
          <p:nvPr>
            <p:ph type="title"/>
          </p:nvPr>
        </p:nvSpPr>
        <p:spPr>
          <a:xfrm>
            <a:off x="1141413" y="609600"/>
            <a:ext cx="9905998" cy="1468582"/>
          </a:xfrm>
        </p:spPr>
        <p:txBody>
          <a:bodyPr>
            <a:normAutofit fontScale="90000"/>
          </a:bodyPr>
          <a:lstStyle/>
          <a:p>
            <a:pPr algn="ctr"/>
            <a:r>
              <a:rPr lang="en-US" b="1" dirty="0">
                <a:solidFill>
                  <a:srgbClr val="0070C0"/>
                </a:solidFill>
              </a:rPr>
              <a:t>Who we are:</a:t>
            </a:r>
            <a:br>
              <a:rPr lang="en-US" b="1" dirty="0">
                <a:solidFill>
                  <a:srgbClr val="0070C0"/>
                </a:solidFill>
              </a:rPr>
            </a:br>
            <a:r>
              <a:rPr lang="en-US" b="1" dirty="0">
                <a:solidFill>
                  <a:srgbClr val="00B0F0"/>
                </a:solidFill>
              </a:rPr>
              <a:t>Research portal on machine learning for social and health policy (MLPORTAL)</a:t>
            </a:r>
            <a:br>
              <a:rPr lang="en-CA" b="1" dirty="0">
                <a:solidFill>
                  <a:srgbClr val="00B0F0"/>
                </a:solidFill>
                <a:effectLst/>
              </a:rPr>
            </a:br>
            <a:r>
              <a:rPr lang="en-CA" sz="1600" dirty="0">
                <a:effectLst/>
                <a:hlinkClick r:id="rId3"/>
              </a:rPr>
              <a:t>https://sites.google.com/view/mlportal/home</a:t>
            </a:r>
            <a:br>
              <a:rPr lang="en-CA" sz="8800" dirty="0">
                <a:effectLst/>
              </a:rPr>
            </a:br>
            <a:endParaRPr lang="en-US" b="1" dirty="0">
              <a:solidFill>
                <a:srgbClr val="0070C0"/>
              </a:solidFill>
            </a:endParaRPr>
          </a:p>
        </p:txBody>
      </p:sp>
      <p:graphicFrame>
        <p:nvGraphicFramePr>
          <p:cNvPr id="16" name="Content Placeholder 2">
            <a:extLst>
              <a:ext uri="{FF2B5EF4-FFF2-40B4-BE49-F238E27FC236}">
                <a16:creationId xmlns:a16="http://schemas.microsoft.com/office/drawing/2014/main" id="{6FBA463C-5D82-4168-BFC4-523D15A00BCF}"/>
              </a:ext>
            </a:extLst>
          </p:cNvPr>
          <p:cNvGraphicFramePr>
            <a:graphicFrameLocks noGrp="1"/>
          </p:cNvGraphicFramePr>
          <p:nvPr>
            <p:ph idx="1"/>
            <p:extLst>
              <p:ext uri="{D42A27DB-BD31-4B8C-83A1-F6EECF244321}">
                <p14:modId xmlns:p14="http://schemas.microsoft.com/office/powerpoint/2010/main" val="1537840648"/>
              </p:ext>
            </p:extLst>
          </p:nvPr>
        </p:nvGraphicFramePr>
        <p:xfrm>
          <a:off x="714703" y="2286000"/>
          <a:ext cx="10899228" cy="3962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96774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B2077-A30C-F84D-AC0D-1681C8ED80A4}"/>
              </a:ext>
            </a:extLst>
          </p:cNvPr>
          <p:cNvSpPr>
            <a:spLocks noGrp="1"/>
          </p:cNvSpPr>
          <p:nvPr>
            <p:ph type="title"/>
          </p:nvPr>
        </p:nvSpPr>
        <p:spPr>
          <a:xfrm>
            <a:off x="546539" y="485775"/>
            <a:ext cx="10500873" cy="788276"/>
          </a:xfrm>
        </p:spPr>
        <p:txBody>
          <a:bodyPr>
            <a:noAutofit/>
          </a:bodyPr>
          <a:lstStyle/>
          <a:p>
            <a:r>
              <a:rPr lang="en-US" sz="2400" b="1" dirty="0">
                <a:solidFill>
                  <a:srgbClr val="0070C0"/>
                </a:solidFill>
              </a:rPr>
              <a:t>Who we are:</a:t>
            </a:r>
          </a:p>
        </p:txBody>
      </p:sp>
      <p:sp>
        <p:nvSpPr>
          <p:cNvPr id="3" name="Content Placeholder 2">
            <a:extLst>
              <a:ext uri="{FF2B5EF4-FFF2-40B4-BE49-F238E27FC236}">
                <a16:creationId xmlns:a16="http://schemas.microsoft.com/office/drawing/2014/main" id="{1DD59285-DE4F-8B4E-B760-9CE0429E1C54}"/>
              </a:ext>
            </a:extLst>
          </p:cNvPr>
          <p:cNvSpPr>
            <a:spLocks noGrp="1"/>
          </p:cNvSpPr>
          <p:nvPr>
            <p:ph sz="half" idx="1"/>
          </p:nvPr>
        </p:nvSpPr>
        <p:spPr>
          <a:xfrm>
            <a:off x="546538" y="1292772"/>
            <a:ext cx="10594427" cy="5079453"/>
          </a:xfrm>
        </p:spPr>
        <p:txBody>
          <a:bodyPr>
            <a:normAutofit/>
          </a:bodyPr>
          <a:lstStyle/>
          <a:p>
            <a:r>
              <a:rPr lang="en-US" b="1" dirty="0" err="1"/>
              <a:t>Mutlu</a:t>
            </a:r>
            <a:r>
              <a:rPr lang="en-US" b="1" dirty="0"/>
              <a:t> </a:t>
            </a:r>
            <a:r>
              <a:rPr lang="en-US" b="1" dirty="0" err="1"/>
              <a:t>Yuksel</a:t>
            </a:r>
            <a:r>
              <a:rPr lang="en-US" b="1" dirty="0"/>
              <a:t> PhD</a:t>
            </a:r>
            <a:r>
              <a:rPr lang="en-US" dirty="0"/>
              <a:t>, Dalhousie (</a:t>
            </a:r>
            <a:r>
              <a:rPr lang="en-US" dirty="0" err="1"/>
              <a:t>labour</a:t>
            </a:r>
            <a:r>
              <a:rPr lang="en-US" dirty="0"/>
              <a:t>, education), Canada</a:t>
            </a:r>
          </a:p>
          <a:p>
            <a:r>
              <a:rPr lang="en-US" b="1" dirty="0"/>
              <a:t>Andrea Giusto PhD</a:t>
            </a:r>
            <a:r>
              <a:rPr lang="en-US" dirty="0"/>
              <a:t>, Dalhousie (forecasting), Canada</a:t>
            </a:r>
          </a:p>
          <a:p>
            <a:r>
              <a:rPr lang="en-US" b="1" dirty="0" err="1"/>
              <a:t>Yigit</a:t>
            </a:r>
            <a:r>
              <a:rPr lang="en-US" b="1" dirty="0"/>
              <a:t> </a:t>
            </a:r>
            <a:r>
              <a:rPr lang="en-US" b="1" dirty="0" err="1"/>
              <a:t>Aydede</a:t>
            </a:r>
            <a:r>
              <a:rPr lang="en-US" b="1" dirty="0"/>
              <a:t> PhD</a:t>
            </a:r>
            <a:r>
              <a:rPr lang="en-US" dirty="0"/>
              <a:t>, Saint Mary’s (population, econometrics, machine learning), Canada</a:t>
            </a:r>
          </a:p>
          <a:p>
            <a:r>
              <a:rPr lang="en-US" b="1" dirty="0"/>
              <a:t>Mevlude </a:t>
            </a:r>
            <a:r>
              <a:rPr lang="en-US" b="1" dirty="0" err="1"/>
              <a:t>Akbulut</a:t>
            </a:r>
            <a:r>
              <a:rPr lang="en-US" b="1" dirty="0"/>
              <a:t> PhD</a:t>
            </a:r>
            <a:r>
              <a:rPr lang="en-US" dirty="0"/>
              <a:t>, Dalhousie (health, education, Children), Canada</a:t>
            </a:r>
          </a:p>
          <a:p>
            <a:r>
              <a:rPr lang="en-US" b="1" dirty="0"/>
              <a:t>Muhammed </a:t>
            </a:r>
            <a:r>
              <a:rPr lang="en-US" b="1" dirty="0" err="1"/>
              <a:t>Hajizadeh</a:t>
            </a:r>
            <a:r>
              <a:rPr lang="en-US" b="1" dirty="0"/>
              <a:t> PhD</a:t>
            </a:r>
            <a:r>
              <a:rPr lang="en-US" dirty="0"/>
              <a:t>, Dalhousie (health, social policy), Canada</a:t>
            </a:r>
          </a:p>
          <a:p>
            <a:r>
              <a:rPr lang="en-US" b="1" dirty="0" err="1"/>
              <a:t>Tolga</a:t>
            </a:r>
            <a:r>
              <a:rPr lang="en-US" b="1" dirty="0"/>
              <a:t> Kaya PhD</a:t>
            </a:r>
            <a:r>
              <a:rPr lang="en-US" dirty="0"/>
              <a:t>, ITU (mathematics, machine learning), Turkey</a:t>
            </a:r>
          </a:p>
          <a:p>
            <a:r>
              <a:rPr lang="en-US" b="1" dirty="0"/>
              <a:t>Mehmet Caner PhD</a:t>
            </a:r>
            <a:r>
              <a:rPr lang="en-US" dirty="0"/>
              <a:t>, Ohio State (</a:t>
            </a:r>
            <a:r>
              <a:rPr lang="en-CA" dirty="0">
                <a:effectLst/>
              </a:rPr>
              <a:t>Statistics, Translational Data Analytics, High-dimensional econometrics), USA</a:t>
            </a:r>
          </a:p>
          <a:p>
            <a:r>
              <a:rPr lang="en-US" b="1" dirty="0"/>
              <a:t>Ray MacNeil</a:t>
            </a:r>
            <a:r>
              <a:rPr lang="en-US" dirty="0"/>
              <a:t>, Saint Mary's, </a:t>
            </a:r>
            <a:r>
              <a:rPr lang="en-US" dirty="0" err="1"/>
              <a:t>clari</a:t>
            </a:r>
            <a:r>
              <a:rPr lang="en-US" dirty="0"/>
              <a:t> (social policy, health), Canada</a:t>
            </a:r>
          </a:p>
          <a:p>
            <a:r>
              <a:rPr lang="en-US" b="1" dirty="0"/>
              <a:t>Casey Warman PhD</a:t>
            </a:r>
            <a:r>
              <a:rPr lang="en-US" dirty="0"/>
              <a:t>, Dalhousie (migration, health), Canada</a:t>
            </a:r>
          </a:p>
          <a:p>
            <a:r>
              <a:rPr lang="en-US" b="1" dirty="0" err="1"/>
              <a:t>Joniada</a:t>
            </a:r>
            <a:r>
              <a:rPr lang="en-US" b="1" dirty="0"/>
              <a:t> Milla PhD</a:t>
            </a:r>
            <a:r>
              <a:rPr lang="en-US" dirty="0"/>
              <a:t>, Saint Mary's (social Policy, education), Canada</a:t>
            </a:r>
          </a:p>
        </p:txBody>
      </p:sp>
    </p:spTree>
    <p:extLst>
      <p:ext uri="{BB962C8B-B14F-4D97-AF65-F5344CB8AC3E}">
        <p14:creationId xmlns:p14="http://schemas.microsoft.com/office/powerpoint/2010/main" val="4006140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A51E9-68C8-1748-BEA1-F5FFB6FABDE9}"/>
              </a:ext>
            </a:extLst>
          </p:cNvPr>
          <p:cNvSpPr>
            <a:spLocks noGrp="1"/>
          </p:cNvSpPr>
          <p:nvPr>
            <p:ph type="title"/>
          </p:nvPr>
        </p:nvSpPr>
        <p:spPr>
          <a:xfrm>
            <a:off x="1141413" y="609600"/>
            <a:ext cx="9905998" cy="1008993"/>
          </a:xfrm>
        </p:spPr>
        <p:txBody>
          <a:bodyPr>
            <a:normAutofit/>
          </a:bodyPr>
          <a:lstStyle/>
          <a:p>
            <a:r>
              <a:rPr lang="en-US" sz="2800" b="1" dirty="0">
                <a:solidFill>
                  <a:srgbClr val="0070C0"/>
                </a:solidFill>
              </a:rPr>
              <a:t>Why asthma/</a:t>
            </a:r>
            <a:r>
              <a:rPr lang="en-US" sz="2800" b="1" dirty="0" err="1">
                <a:solidFill>
                  <a:srgbClr val="0070C0"/>
                </a:solidFill>
              </a:rPr>
              <a:t>copd</a:t>
            </a:r>
            <a:r>
              <a:rPr lang="en-US" sz="2800" b="1" dirty="0">
                <a:solidFill>
                  <a:srgbClr val="0070C0"/>
                </a:solidFill>
              </a:rPr>
              <a:t>?</a:t>
            </a:r>
            <a:endParaRPr lang="en-US" sz="1400" b="1" dirty="0">
              <a:solidFill>
                <a:srgbClr val="0070C0"/>
              </a:solidFill>
            </a:endParaRPr>
          </a:p>
        </p:txBody>
      </p:sp>
      <p:graphicFrame>
        <p:nvGraphicFramePr>
          <p:cNvPr id="5" name="Content Placeholder 2">
            <a:extLst>
              <a:ext uri="{FF2B5EF4-FFF2-40B4-BE49-F238E27FC236}">
                <a16:creationId xmlns:a16="http://schemas.microsoft.com/office/drawing/2014/main" id="{A98673F3-511B-4A68-9E5C-C9C6F2893A06}"/>
              </a:ext>
            </a:extLst>
          </p:cNvPr>
          <p:cNvGraphicFramePr>
            <a:graphicFrameLocks noGrp="1"/>
          </p:cNvGraphicFramePr>
          <p:nvPr>
            <p:ph idx="1"/>
            <p:extLst>
              <p:ext uri="{D42A27DB-BD31-4B8C-83A1-F6EECF244321}">
                <p14:modId xmlns:p14="http://schemas.microsoft.com/office/powerpoint/2010/main" val="948692627"/>
              </p:ext>
            </p:extLst>
          </p:nvPr>
        </p:nvGraphicFramePr>
        <p:xfrm>
          <a:off x="1141413" y="1513490"/>
          <a:ext cx="9906000" cy="41599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02B5D72A-3F0A-E246-8D9C-088D51BD346E}"/>
              </a:ext>
            </a:extLst>
          </p:cNvPr>
          <p:cNvSpPr txBox="1"/>
          <p:nvPr/>
        </p:nvSpPr>
        <p:spPr>
          <a:xfrm>
            <a:off x="1141413" y="6238772"/>
            <a:ext cx="2781531" cy="338554"/>
          </a:xfrm>
          <a:prstGeom prst="rect">
            <a:avLst/>
          </a:prstGeom>
          <a:noFill/>
        </p:spPr>
        <p:txBody>
          <a:bodyPr wrap="none" rtlCol="0">
            <a:spAutoFit/>
          </a:bodyPr>
          <a:lstStyle/>
          <a:p>
            <a:r>
              <a:rPr lang="en-US" sz="1600" b="1" dirty="0">
                <a:solidFill>
                  <a:srgbClr val="0070C0"/>
                </a:solidFill>
              </a:rPr>
              <a:t>Numbers are for Canada. </a:t>
            </a:r>
            <a:endParaRPr lang="en-US" sz="1600" dirty="0"/>
          </a:p>
        </p:txBody>
      </p:sp>
    </p:spTree>
    <p:extLst>
      <p:ext uri="{BB962C8B-B14F-4D97-AF65-F5344CB8AC3E}">
        <p14:creationId xmlns:p14="http://schemas.microsoft.com/office/powerpoint/2010/main" val="3741676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6A935-8717-944E-9F9F-B3202845D329}"/>
              </a:ext>
            </a:extLst>
          </p:cNvPr>
          <p:cNvSpPr>
            <a:spLocks noGrp="1"/>
          </p:cNvSpPr>
          <p:nvPr>
            <p:ph type="title"/>
          </p:nvPr>
        </p:nvSpPr>
        <p:spPr>
          <a:xfrm>
            <a:off x="1141413" y="609600"/>
            <a:ext cx="9905998" cy="798786"/>
          </a:xfrm>
        </p:spPr>
        <p:txBody>
          <a:bodyPr>
            <a:normAutofit/>
          </a:bodyPr>
          <a:lstStyle/>
          <a:p>
            <a:r>
              <a:rPr lang="en-US" b="1" dirty="0">
                <a:solidFill>
                  <a:srgbClr val="0070C0"/>
                </a:solidFill>
              </a:rPr>
              <a:t>The Current state of data on asthma/COPD</a:t>
            </a:r>
          </a:p>
        </p:txBody>
      </p:sp>
      <p:graphicFrame>
        <p:nvGraphicFramePr>
          <p:cNvPr id="4" name="Content Placeholder 3">
            <a:extLst>
              <a:ext uri="{FF2B5EF4-FFF2-40B4-BE49-F238E27FC236}">
                <a16:creationId xmlns:a16="http://schemas.microsoft.com/office/drawing/2014/main" id="{2EC570F7-3D3A-8F4C-8169-9964E33A6F9D}"/>
              </a:ext>
            </a:extLst>
          </p:cNvPr>
          <p:cNvGraphicFramePr>
            <a:graphicFrameLocks noGrp="1"/>
          </p:cNvGraphicFramePr>
          <p:nvPr>
            <p:ph idx="1"/>
            <p:extLst>
              <p:ext uri="{D42A27DB-BD31-4B8C-83A1-F6EECF244321}">
                <p14:modId xmlns:p14="http://schemas.microsoft.com/office/powerpoint/2010/main" val="1746569879"/>
              </p:ext>
            </p:extLst>
          </p:nvPr>
        </p:nvGraphicFramePr>
        <p:xfrm>
          <a:off x="1141413" y="1728788"/>
          <a:ext cx="9906000" cy="39446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5A6C46B2-746F-694E-A7AA-4F06B2433AC9}"/>
              </a:ext>
            </a:extLst>
          </p:cNvPr>
          <p:cNvSpPr txBox="1"/>
          <p:nvPr/>
        </p:nvSpPr>
        <p:spPr>
          <a:xfrm>
            <a:off x="7557759" y="5493346"/>
            <a:ext cx="4230645" cy="646331"/>
          </a:xfrm>
          <a:prstGeom prst="rect">
            <a:avLst/>
          </a:prstGeom>
          <a:noFill/>
        </p:spPr>
        <p:txBody>
          <a:bodyPr wrap="none" rtlCol="0">
            <a:spAutoFit/>
          </a:bodyPr>
          <a:lstStyle/>
          <a:p>
            <a:r>
              <a:rPr lang="en-US" b="1" dirty="0">
                <a:solidFill>
                  <a:srgbClr val="FF0000"/>
                </a:solidFill>
              </a:rPr>
              <a:t>Only 13.5 % of symptomatic patients</a:t>
            </a:r>
          </a:p>
          <a:p>
            <a:r>
              <a:rPr lang="en-US" b="1" dirty="0">
                <a:solidFill>
                  <a:srgbClr val="FF0000"/>
                </a:solidFill>
              </a:rPr>
              <a:t>utilize health care (Canada)</a:t>
            </a:r>
          </a:p>
        </p:txBody>
      </p:sp>
    </p:spTree>
    <p:extLst>
      <p:ext uri="{BB962C8B-B14F-4D97-AF65-F5344CB8AC3E}">
        <p14:creationId xmlns:p14="http://schemas.microsoft.com/office/powerpoint/2010/main" val="3313196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B7BAE-7145-CC45-93C0-0CDA2F1A4426}"/>
              </a:ext>
            </a:extLst>
          </p:cNvPr>
          <p:cNvSpPr>
            <a:spLocks noGrp="1"/>
          </p:cNvSpPr>
          <p:nvPr>
            <p:ph type="title"/>
          </p:nvPr>
        </p:nvSpPr>
        <p:spPr>
          <a:xfrm>
            <a:off x="1141413" y="609600"/>
            <a:ext cx="9905998" cy="714703"/>
          </a:xfrm>
        </p:spPr>
        <p:txBody>
          <a:bodyPr>
            <a:normAutofit/>
          </a:bodyPr>
          <a:lstStyle/>
          <a:p>
            <a:r>
              <a:rPr lang="en-US" b="1" dirty="0">
                <a:solidFill>
                  <a:srgbClr val="0070C0"/>
                </a:solidFill>
              </a:rPr>
              <a:t>discovering data on Respiratory symptoms</a:t>
            </a:r>
          </a:p>
        </p:txBody>
      </p:sp>
      <p:graphicFrame>
        <p:nvGraphicFramePr>
          <p:cNvPr id="16" name="Content Placeholder 2">
            <a:extLst>
              <a:ext uri="{FF2B5EF4-FFF2-40B4-BE49-F238E27FC236}">
                <a16:creationId xmlns:a16="http://schemas.microsoft.com/office/drawing/2014/main" id="{0BCD0AFA-E95B-405D-9649-4C810DA20690}"/>
              </a:ext>
            </a:extLst>
          </p:cNvPr>
          <p:cNvGraphicFramePr>
            <a:graphicFrameLocks noGrp="1"/>
          </p:cNvGraphicFramePr>
          <p:nvPr>
            <p:ph idx="1"/>
            <p:extLst>
              <p:ext uri="{D42A27DB-BD31-4B8C-83A1-F6EECF244321}">
                <p14:modId xmlns:p14="http://schemas.microsoft.com/office/powerpoint/2010/main" val="162632939"/>
              </p:ext>
            </p:extLst>
          </p:nvPr>
        </p:nvGraphicFramePr>
        <p:xfrm>
          <a:off x="1141413" y="1800225"/>
          <a:ext cx="9906000" cy="42148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8639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AE846-CDE2-0548-945F-D7FD0F56EBA7}"/>
              </a:ext>
            </a:extLst>
          </p:cNvPr>
          <p:cNvSpPr>
            <a:spLocks noGrp="1"/>
          </p:cNvSpPr>
          <p:nvPr>
            <p:ph type="title"/>
          </p:nvPr>
        </p:nvSpPr>
        <p:spPr>
          <a:xfrm>
            <a:off x="187368" y="278959"/>
            <a:ext cx="6038768" cy="1076325"/>
          </a:xfrm>
        </p:spPr>
        <p:txBody>
          <a:bodyPr>
            <a:normAutofit/>
          </a:bodyPr>
          <a:lstStyle/>
          <a:p>
            <a:r>
              <a:rPr lang="en-US" sz="2400" b="1" dirty="0">
                <a:solidFill>
                  <a:srgbClr val="0070C0"/>
                </a:solidFill>
              </a:rPr>
              <a:t>Use of </a:t>
            </a:r>
            <a:r>
              <a:rPr lang="en-US" sz="2400" b="1" dirty="0">
                <a:solidFill>
                  <a:srgbClr val="FF0000"/>
                </a:solidFill>
              </a:rPr>
              <a:t>method 1</a:t>
            </a:r>
            <a:r>
              <a:rPr lang="en-US" sz="2400" b="1" dirty="0">
                <a:solidFill>
                  <a:srgbClr val="0070C0"/>
                </a:solidFill>
              </a:rPr>
              <a:t> for disease surveillance - example</a:t>
            </a:r>
          </a:p>
        </p:txBody>
      </p:sp>
      <p:sp>
        <p:nvSpPr>
          <p:cNvPr id="10" name="Content Placeholder 9">
            <a:extLst>
              <a:ext uri="{FF2B5EF4-FFF2-40B4-BE49-F238E27FC236}">
                <a16:creationId xmlns:a16="http://schemas.microsoft.com/office/drawing/2014/main" id="{57A52B31-1238-4BFF-873B-C990E117A5AB}"/>
              </a:ext>
            </a:extLst>
          </p:cNvPr>
          <p:cNvSpPr>
            <a:spLocks noGrp="1"/>
          </p:cNvSpPr>
          <p:nvPr>
            <p:ph idx="1"/>
          </p:nvPr>
        </p:nvSpPr>
        <p:spPr>
          <a:xfrm>
            <a:off x="614745" y="1355284"/>
            <a:ext cx="5376152" cy="4685594"/>
          </a:xfrm>
        </p:spPr>
        <p:txBody>
          <a:bodyPr>
            <a:normAutofit/>
          </a:bodyPr>
          <a:lstStyle/>
          <a:p>
            <a:pPr marL="0" indent="0">
              <a:lnSpc>
                <a:spcPct val="90000"/>
              </a:lnSpc>
              <a:buNone/>
            </a:pPr>
            <a:r>
              <a:rPr lang="en-CA" dirty="0">
                <a:effectLst/>
              </a:rPr>
              <a:t>Both figures are taken from Paul and </a:t>
            </a:r>
            <a:r>
              <a:rPr lang="en-CA" dirty="0" err="1">
                <a:effectLst/>
              </a:rPr>
              <a:t>Drenze</a:t>
            </a:r>
            <a:r>
              <a:rPr lang="en-CA" dirty="0">
                <a:effectLst/>
              </a:rPr>
              <a:t> (2014) - University of Maryland and John Hopkins.  They use twitter to predict 10 common diseases in USA.</a:t>
            </a:r>
          </a:p>
          <a:p>
            <a:pPr marL="0" indent="0">
              <a:lnSpc>
                <a:spcPct val="90000"/>
              </a:lnSpc>
              <a:buNone/>
            </a:pPr>
            <a:endParaRPr lang="en-CA" b="1" dirty="0">
              <a:effectLst/>
            </a:endParaRPr>
          </a:p>
          <a:p>
            <a:pPr>
              <a:lnSpc>
                <a:spcPct val="90000"/>
              </a:lnSpc>
            </a:pPr>
            <a:r>
              <a:rPr lang="en-CA" b="1" dirty="0">
                <a:effectLst/>
              </a:rPr>
              <a:t>Figure (up):</a:t>
            </a:r>
            <a:r>
              <a:rPr lang="en-CA" dirty="0">
                <a:effectLst/>
              </a:rPr>
              <a:t> Different models predicting </a:t>
            </a:r>
            <a:r>
              <a:rPr lang="en-CA" b="1" dirty="0">
                <a:solidFill>
                  <a:srgbClr val="FF0000"/>
                </a:solidFill>
                <a:effectLst/>
              </a:rPr>
              <a:t>influenza</a:t>
            </a:r>
            <a:r>
              <a:rPr lang="en-CA" dirty="0">
                <a:effectLst/>
              </a:rPr>
              <a:t> compared to CDC data</a:t>
            </a:r>
            <a:r>
              <a:rPr lang="en-US" dirty="0">
                <a:effectLst/>
              </a:rPr>
              <a:t> (solid black line)</a:t>
            </a:r>
          </a:p>
          <a:p>
            <a:pPr>
              <a:lnSpc>
                <a:spcPct val="90000"/>
              </a:lnSpc>
            </a:pPr>
            <a:r>
              <a:rPr lang="en-CA" b="1" dirty="0">
                <a:effectLst/>
              </a:rPr>
              <a:t>Figure (down):</a:t>
            </a:r>
            <a:r>
              <a:rPr lang="en-CA" dirty="0">
                <a:effectLst/>
              </a:rPr>
              <a:t> </a:t>
            </a:r>
            <a:r>
              <a:rPr lang="en-US" dirty="0">
                <a:effectLst/>
              </a:rPr>
              <a:t>The monthly volume of tweets assigned to the </a:t>
            </a:r>
            <a:r>
              <a:rPr lang="en-US" b="1" dirty="0">
                <a:solidFill>
                  <a:srgbClr val="FF0000"/>
                </a:solidFill>
                <a:effectLst/>
              </a:rPr>
              <a:t>allergies</a:t>
            </a:r>
            <a:r>
              <a:rPr lang="en-US" dirty="0">
                <a:effectLst/>
              </a:rPr>
              <a:t> topics and keywords alongside the rates given by the Gallup phone survey (solid black line). </a:t>
            </a:r>
            <a:endParaRPr lang="en-CA" dirty="0">
              <a:effectLst/>
            </a:endParaRPr>
          </a:p>
          <a:p>
            <a:pPr>
              <a:lnSpc>
                <a:spcPct val="90000"/>
              </a:lnSpc>
            </a:pPr>
            <a:endParaRPr lang="en-US" sz="1700" dirty="0"/>
          </a:p>
        </p:txBody>
      </p:sp>
      <p:sp>
        <p:nvSpPr>
          <p:cNvPr id="18" name="Rectangle 17">
            <a:extLst>
              <a:ext uri="{FF2B5EF4-FFF2-40B4-BE49-F238E27FC236}">
                <a16:creationId xmlns:a16="http://schemas.microsoft.com/office/drawing/2014/main" id="{C2CAC0E2-A334-4A65-B7FA-9BDDAD042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3">
            <a:extLst>
              <a:ext uri="{FF2B5EF4-FFF2-40B4-BE49-F238E27FC236}">
                <a16:creationId xmlns:a16="http://schemas.microsoft.com/office/drawing/2014/main" id="{8B07623B-1F8B-304B-AD66-70F368A6E4F9}"/>
              </a:ext>
            </a:extLst>
          </p:cNvPr>
          <p:cNvPicPr>
            <a:picLocks/>
          </p:cNvPicPr>
          <p:nvPr/>
        </p:nvPicPr>
        <p:blipFill>
          <a:blip r:embed="rId3"/>
          <a:stretch>
            <a:fillRect/>
          </a:stretch>
        </p:blipFill>
        <p:spPr>
          <a:xfrm>
            <a:off x="7700964" y="531191"/>
            <a:ext cx="4357686" cy="2737789"/>
          </a:xfrm>
          <a:prstGeom prst="rect">
            <a:avLst/>
          </a:prstGeom>
        </p:spPr>
      </p:pic>
      <p:pic>
        <p:nvPicPr>
          <p:cNvPr id="5" name="image7.jpeg">
            <a:extLst>
              <a:ext uri="{FF2B5EF4-FFF2-40B4-BE49-F238E27FC236}">
                <a16:creationId xmlns:a16="http://schemas.microsoft.com/office/drawing/2014/main" id="{7C462056-65C6-014F-BE89-499531AE02D7}"/>
              </a:ext>
            </a:extLst>
          </p:cNvPr>
          <p:cNvPicPr/>
          <p:nvPr/>
        </p:nvPicPr>
        <p:blipFill>
          <a:blip r:embed="rId4" cstate="print"/>
          <a:stretch>
            <a:fillRect/>
          </a:stretch>
        </p:blipFill>
        <p:spPr>
          <a:xfrm>
            <a:off x="7700964" y="3589020"/>
            <a:ext cx="4357686" cy="2451858"/>
          </a:xfrm>
          <a:prstGeom prst="rect">
            <a:avLst/>
          </a:prstGeom>
        </p:spPr>
      </p:pic>
    </p:spTree>
    <p:extLst>
      <p:ext uri="{BB962C8B-B14F-4D97-AF65-F5344CB8AC3E}">
        <p14:creationId xmlns:p14="http://schemas.microsoft.com/office/powerpoint/2010/main" val="566215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FE581-DAAF-0444-88CC-BE023CD4CBD7}"/>
              </a:ext>
            </a:extLst>
          </p:cNvPr>
          <p:cNvSpPr>
            <a:spLocks noGrp="1"/>
          </p:cNvSpPr>
          <p:nvPr>
            <p:ph type="title"/>
          </p:nvPr>
        </p:nvSpPr>
        <p:spPr>
          <a:xfrm>
            <a:off x="974180" y="714375"/>
            <a:ext cx="3192772" cy="5076826"/>
          </a:xfrm>
        </p:spPr>
        <p:txBody>
          <a:bodyPr anchor="ctr">
            <a:normAutofit/>
          </a:bodyPr>
          <a:lstStyle/>
          <a:p>
            <a:r>
              <a:rPr lang="en-US" sz="4000" b="1" dirty="0">
                <a:solidFill>
                  <a:srgbClr val="0070C0"/>
                </a:solidFill>
              </a:rPr>
              <a:t>Project 1 – New Frontiers Research funding</a:t>
            </a:r>
          </a:p>
        </p:txBody>
      </p:sp>
      <p:sp>
        <p:nvSpPr>
          <p:cNvPr id="8" name="Rectangle 7">
            <a:extLst>
              <a:ext uri="{FF2B5EF4-FFF2-40B4-BE49-F238E27FC236}">
                <a16:creationId xmlns:a16="http://schemas.microsoft.com/office/drawing/2014/main" id="{375136A9-49F9-4DA0-A741-F065B0FA0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3356" y="0"/>
            <a:ext cx="7558643" cy="6858000"/>
          </a:xfrm>
          <a:prstGeom prst="rect">
            <a:avLst/>
          </a:prstGeom>
          <a:solidFill>
            <a:schemeClr val="bg2"/>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912F6C7-0423-4B6F-AECE-710C848918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46539" y="3195797"/>
            <a:ext cx="6858000" cy="466406"/>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2" name="Straight Connector 11">
            <a:extLst>
              <a:ext uri="{FF2B5EF4-FFF2-40B4-BE49-F238E27FC236}">
                <a16:creationId xmlns:a16="http://schemas.microsoft.com/office/drawing/2014/main" id="{A7208205-03EE-4EC8-9C34-59270C1880D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2336" y="0"/>
            <a:ext cx="0" cy="685800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sp>
        <p:nvSpPr>
          <p:cNvPr id="3" name="Content Placeholder 2">
            <a:extLst>
              <a:ext uri="{FF2B5EF4-FFF2-40B4-BE49-F238E27FC236}">
                <a16:creationId xmlns:a16="http://schemas.microsoft.com/office/drawing/2014/main" id="{0A3D114C-571F-4D47-8D40-2719813822A6}"/>
              </a:ext>
            </a:extLst>
          </p:cNvPr>
          <p:cNvSpPr>
            <a:spLocks noGrp="1"/>
          </p:cNvSpPr>
          <p:nvPr>
            <p:ph idx="1"/>
          </p:nvPr>
        </p:nvSpPr>
        <p:spPr>
          <a:xfrm>
            <a:off x="4973046" y="431515"/>
            <a:ext cx="6253751" cy="6143946"/>
          </a:xfrm>
        </p:spPr>
        <p:txBody>
          <a:bodyPr>
            <a:normAutofit/>
          </a:bodyPr>
          <a:lstStyle/>
          <a:p>
            <a:pPr>
              <a:lnSpc>
                <a:spcPct val="90000"/>
              </a:lnSpc>
            </a:pPr>
            <a:r>
              <a:rPr lang="en-US" sz="1800" b="1" dirty="0">
                <a:solidFill>
                  <a:schemeClr val="tx1"/>
                </a:solidFill>
                <a:effectLst/>
              </a:rPr>
              <a:t>Asthma is not a curable disease, but many of its symptoms can be averted by proper use of medications and anticipation of environmental triggers</a:t>
            </a:r>
            <a:endParaRPr lang="en-CA" sz="1800" b="1" dirty="0">
              <a:solidFill>
                <a:schemeClr val="tx1"/>
              </a:solidFill>
              <a:effectLst/>
            </a:endParaRPr>
          </a:p>
          <a:p>
            <a:pPr>
              <a:lnSpc>
                <a:spcPct val="90000"/>
              </a:lnSpc>
            </a:pPr>
            <a:r>
              <a:rPr lang="en-US" sz="1800" b="1" dirty="0">
                <a:solidFill>
                  <a:schemeClr val="tx1"/>
                </a:solidFill>
                <a:effectLst/>
              </a:rPr>
              <a:t>Traditional ways to collect asthma surveillance data are time-consuming and costly to implement regularly. There are often long delays between data collection and information dissemination.</a:t>
            </a:r>
            <a:endParaRPr lang="en-CA" sz="1800" b="1" dirty="0">
              <a:solidFill>
                <a:schemeClr val="tx1"/>
              </a:solidFill>
              <a:effectLst/>
            </a:endParaRPr>
          </a:p>
          <a:p>
            <a:pPr>
              <a:lnSpc>
                <a:spcPct val="90000"/>
              </a:lnSpc>
            </a:pPr>
            <a:r>
              <a:rPr lang="en-US" sz="1800" b="1" dirty="0">
                <a:solidFill>
                  <a:schemeClr val="tx1"/>
                </a:solidFill>
                <a:effectLst/>
              </a:rPr>
              <a:t>The objective of this study is to identify nontraditional data sources and verify their validity in reflecting respiratory exacerbations in high-population regions by building predictive models using machine learning methods.</a:t>
            </a:r>
          </a:p>
          <a:p>
            <a:pPr>
              <a:lnSpc>
                <a:spcPct val="90000"/>
              </a:lnSpc>
            </a:pPr>
            <a:r>
              <a:rPr lang="en-US" sz="1800" b="1" dirty="0">
                <a:solidFill>
                  <a:schemeClr val="tx1"/>
                </a:solidFill>
                <a:effectLst/>
              </a:rPr>
              <a:t>If one can develop a model that confirms and predicts the effect of environmental triggers on respiratory conditions, the accurate and timely environmental data with high precision and street-level geographical accuracy, it can help forecast the level of risk for asthma exacerbation and guide timely and targeted interventions at the population and even individual levels.</a:t>
            </a:r>
            <a:endParaRPr lang="en-US" sz="1800" b="1" dirty="0">
              <a:solidFill>
                <a:schemeClr val="tx1"/>
              </a:solidFill>
            </a:endParaRPr>
          </a:p>
        </p:txBody>
      </p:sp>
    </p:spTree>
    <p:extLst>
      <p:ext uri="{BB962C8B-B14F-4D97-AF65-F5344CB8AC3E}">
        <p14:creationId xmlns:p14="http://schemas.microsoft.com/office/powerpoint/2010/main" val="1488651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4E8C9-281C-3B41-B086-9282DB14A9FE}"/>
              </a:ext>
            </a:extLst>
          </p:cNvPr>
          <p:cNvSpPr>
            <a:spLocks noGrp="1"/>
          </p:cNvSpPr>
          <p:nvPr>
            <p:ph type="title"/>
          </p:nvPr>
        </p:nvSpPr>
        <p:spPr>
          <a:xfrm>
            <a:off x="678094" y="630148"/>
            <a:ext cx="9905998" cy="962346"/>
          </a:xfrm>
        </p:spPr>
        <p:txBody>
          <a:bodyPr>
            <a:normAutofit/>
          </a:bodyPr>
          <a:lstStyle/>
          <a:p>
            <a:r>
              <a:rPr lang="en-US" b="1" dirty="0">
                <a:solidFill>
                  <a:srgbClr val="0070C0"/>
                </a:solidFill>
              </a:rPr>
              <a:t>Project 1: four </a:t>
            </a:r>
            <a:r>
              <a:rPr lang="en-CA" b="1" dirty="0">
                <a:solidFill>
                  <a:srgbClr val="0070C0"/>
                </a:solidFill>
                <a:effectLst/>
              </a:rPr>
              <a:t>distinct disciplines</a:t>
            </a:r>
            <a:endParaRPr lang="en-US" b="1" dirty="0">
              <a:solidFill>
                <a:srgbClr val="0070C0"/>
              </a:solidFill>
            </a:endParaRPr>
          </a:p>
        </p:txBody>
      </p:sp>
      <p:graphicFrame>
        <p:nvGraphicFramePr>
          <p:cNvPr id="5" name="Content Placeholder 2">
            <a:extLst>
              <a:ext uri="{FF2B5EF4-FFF2-40B4-BE49-F238E27FC236}">
                <a16:creationId xmlns:a16="http://schemas.microsoft.com/office/drawing/2014/main" id="{F7426724-D1D3-4F4B-811E-554718D11049}"/>
              </a:ext>
            </a:extLst>
          </p:cNvPr>
          <p:cNvGraphicFramePr>
            <a:graphicFrameLocks noGrp="1"/>
          </p:cNvGraphicFramePr>
          <p:nvPr>
            <p:ph idx="1"/>
            <p:extLst>
              <p:ext uri="{D42A27DB-BD31-4B8C-83A1-F6EECF244321}">
                <p14:modId xmlns:p14="http://schemas.microsoft.com/office/powerpoint/2010/main" val="179862223"/>
              </p:ext>
            </p:extLst>
          </p:nvPr>
        </p:nvGraphicFramePr>
        <p:xfrm>
          <a:off x="678094" y="1777429"/>
          <a:ext cx="10808413" cy="38960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70014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1290</Words>
  <Application>Microsoft Macintosh PowerPoint</Application>
  <PresentationFormat>Widescreen</PresentationFormat>
  <Paragraphs>94</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Century Gothic</vt:lpstr>
      <vt:lpstr>Mesh</vt:lpstr>
      <vt:lpstr>Developing regional &amp;  personalized recommender systems for respiratory conditions</vt:lpstr>
      <vt:lpstr>Who we are: Research portal on machine learning for social and health policy (MLPORTAL) https://sites.google.com/view/mlportal/home </vt:lpstr>
      <vt:lpstr>Who we are:</vt:lpstr>
      <vt:lpstr>Why asthma/copd?</vt:lpstr>
      <vt:lpstr>The Current state of data on asthma/COPD</vt:lpstr>
      <vt:lpstr>discovering data on Respiratory symptoms</vt:lpstr>
      <vt:lpstr>Use of method 1 for disease surveillance - example</vt:lpstr>
      <vt:lpstr>Project 1 – New Frontiers Research funding</vt:lpstr>
      <vt:lpstr>Project 1: four distinct disciplines</vt:lpstr>
      <vt:lpstr>Project 2:  Developing Individual recommender systems The system can be based on 4 sensory inputs that can frequently be measured in a day:  </vt:lpstr>
      <vt:lpstr>medical research on individual Rec. systems – 2 examples</vt:lpstr>
      <vt:lpstr>7 Available APPS (none of them operates on ML/AI algorithms)</vt:lpstr>
      <vt:lpstr>Partnership</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regional &amp;  personalized recommender systems for respiratory conditions</dc:title>
  <dc:creator>Microsoft Office User</dc:creator>
  <cp:lastModifiedBy>Microsoft Office User</cp:lastModifiedBy>
  <cp:revision>1</cp:revision>
  <cp:lastPrinted>2019-08-19T12:23:35Z</cp:lastPrinted>
  <dcterms:created xsi:type="dcterms:W3CDTF">2019-08-19T12:15:52Z</dcterms:created>
  <dcterms:modified xsi:type="dcterms:W3CDTF">2019-08-19T12:26:41Z</dcterms:modified>
</cp:coreProperties>
</file>